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8058651c81741f9" /><Relationship Type="http://schemas.openxmlformats.org/officeDocument/2006/relationships/extended-properties" Target="/docProps/app.xml" Id="R36c0d03edcc04fd8" /><Relationship Type="http://schemas.openxmlformats.org/officeDocument/2006/relationships/officeDocument" Target="/ppt/presentation.xml" Id="Rbb1cdbbc41fb49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e80a8ec61c4c05"/>
  </p:sldMasterIdLst>
  <p:notesMasterIdLst>
    <p:notesMasterId xmlns:r="http://schemas.openxmlformats.org/officeDocument/2006/relationships" r:id="Rbc0caa36090743b2"/>
  </p:notesMasterIdLst>
  <p:sldIdLst>
    <p:sldId xmlns:r="http://schemas.openxmlformats.org/officeDocument/2006/relationships" id="256" r:id="R691152dbc4674743"/>
    <p:sldId xmlns:r="http://schemas.openxmlformats.org/officeDocument/2006/relationships" id="257" r:id="Rc4480a5878964562"/>
    <p:sldId xmlns:r="http://schemas.openxmlformats.org/officeDocument/2006/relationships" id="258" r:id="R124ddf4611a14fbb"/>
    <p:sldId xmlns:r="http://schemas.openxmlformats.org/officeDocument/2006/relationships" id="259" r:id="R34900cceb4034237"/>
    <p:sldId xmlns:r="http://schemas.openxmlformats.org/officeDocument/2006/relationships" id="260" r:id="R9264e44a19ad4fc6"/>
    <p:sldId xmlns:r="http://schemas.openxmlformats.org/officeDocument/2006/relationships" id="261" r:id="R58c27e10a7364630"/>
    <p:sldId xmlns:r="http://schemas.openxmlformats.org/officeDocument/2006/relationships" id="262" r:id="R302d85d74d76499b"/>
    <p:sldId xmlns:r="http://schemas.openxmlformats.org/officeDocument/2006/relationships" id="263" r:id="Rb21084acdab34e6f"/>
    <p:sldId xmlns:r="http://schemas.openxmlformats.org/officeDocument/2006/relationships" id="264" r:id="Rba4b381531df41e4"/>
    <p:sldId xmlns:r="http://schemas.openxmlformats.org/officeDocument/2006/relationships" id="265" r:id="Rc192ce5f53f84795"/>
    <p:sldId xmlns:r="http://schemas.openxmlformats.org/officeDocument/2006/relationships" id="266" r:id="R5b3392d1e0b24838"/>
    <p:sldId xmlns:r="http://schemas.openxmlformats.org/officeDocument/2006/relationships" id="267" r:id="R64b63f23a4034dfb"/>
    <p:sldId xmlns:r="http://schemas.openxmlformats.org/officeDocument/2006/relationships" id="268" r:id="Rd6d81cb502024536"/>
    <p:sldId xmlns:r="http://schemas.openxmlformats.org/officeDocument/2006/relationships" id="269" r:id="R718c2954fb9e4c45"/>
    <p:sldId xmlns:r="http://schemas.openxmlformats.org/officeDocument/2006/relationships" id="270" r:id="R3c42d65ea4964f60"/>
    <p:sldId xmlns:r="http://schemas.openxmlformats.org/officeDocument/2006/relationships" id="271" r:id="R7f5e123be7bb4c86"/>
    <p:sldId xmlns:r="http://schemas.openxmlformats.org/officeDocument/2006/relationships" id="272" r:id="Ra53f7da506b1486c"/>
    <p:sldId xmlns:r="http://schemas.openxmlformats.org/officeDocument/2006/relationships" id="273" r:id="Rf9bb0ec8812b47de"/>
    <p:sldId xmlns:r="http://schemas.openxmlformats.org/officeDocument/2006/relationships" id="274" r:id="R19b32dbd16614172"/>
    <p:sldId xmlns:r="http://schemas.openxmlformats.org/officeDocument/2006/relationships" id="275" r:id="R75163f20eff6476d"/>
    <p:sldId xmlns:r="http://schemas.openxmlformats.org/officeDocument/2006/relationships" id="276" r:id="R34c6545176d24e10"/>
    <p:sldId xmlns:r="http://schemas.openxmlformats.org/officeDocument/2006/relationships" id="277" r:id="R7cc138175de647f7"/>
    <p:sldId xmlns:r="http://schemas.openxmlformats.org/officeDocument/2006/relationships" id="278" r:id="Rfb6a49a724d94c4d"/>
    <p:sldId xmlns:r="http://schemas.openxmlformats.org/officeDocument/2006/relationships" id="279" r:id="R1230d5a6e48f4983"/>
    <p:sldId xmlns:r="http://schemas.openxmlformats.org/officeDocument/2006/relationships" id="280" r:id="Rc38a82e72e894181"/>
    <p:sldId xmlns:r="http://schemas.openxmlformats.org/officeDocument/2006/relationships" id="281" r:id="Rb176bf004c2d4836"/>
    <p:sldId xmlns:r="http://schemas.openxmlformats.org/officeDocument/2006/relationships" id="282" r:id="R4e3fae94f0c4435c"/>
    <p:sldId xmlns:r="http://schemas.openxmlformats.org/officeDocument/2006/relationships" id="283" r:id="Rf0f8b24509fd4e8f"/>
    <p:sldId xmlns:r="http://schemas.openxmlformats.org/officeDocument/2006/relationships" id="284" r:id="Rc6c7459ccca5415e"/>
    <p:sldId xmlns:r="http://schemas.openxmlformats.org/officeDocument/2006/relationships" id="285" r:id="R635bd98d131e45db"/>
    <p:sldId xmlns:r="http://schemas.openxmlformats.org/officeDocument/2006/relationships" id="286" r:id="Re81829e9c7b24e1f"/>
    <p:sldId xmlns:r="http://schemas.openxmlformats.org/officeDocument/2006/relationships" id="287" r:id="R9bc876ee3c064ee9"/>
    <p:sldId xmlns:r="http://schemas.openxmlformats.org/officeDocument/2006/relationships" id="288" r:id="Ree939f9e50044b69"/>
    <p:sldId xmlns:r="http://schemas.openxmlformats.org/officeDocument/2006/relationships" id="289" r:id="R9bc534d9cce14ab2"/>
    <p:sldId xmlns:r="http://schemas.openxmlformats.org/officeDocument/2006/relationships" id="290" r:id="R78705fee6c9b4c58"/>
    <p:sldId xmlns:r="http://schemas.openxmlformats.org/officeDocument/2006/relationships" id="291" r:id="Raba09262591b48af"/>
    <p:sldId xmlns:r="http://schemas.openxmlformats.org/officeDocument/2006/relationships" id="292" r:id="Rb61b49fb8819453c"/>
    <p:sldId xmlns:r="http://schemas.openxmlformats.org/officeDocument/2006/relationships" id="293" r:id="Reffd6c57867e436a"/>
    <p:sldId xmlns:r="http://schemas.openxmlformats.org/officeDocument/2006/relationships" id="294" r:id="Rb3478e123cc3432b"/>
    <p:sldId xmlns:r="http://schemas.openxmlformats.org/officeDocument/2006/relationships" id="295" r:id="R23ae011569c74f6b"/>
  </p:sldIdLst>
  <p:sldSz cx="9144000" cy="51435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2b1063370a44c53" /><Relationship Type="http://schemas.openxmlformats.org/officeDocument/2006/relationships/slideMaster" Target="/ppt/slideMasters/slideMaster1.xml" Id="R96e80a8ec61c4c05" /><Relationship Type="http://schemas.openxmlformats.org/officeDocument/2006/relationships/notesMaster" Target="/ppt/notesMasters/notesMaster1.xml" Id="Rbc0caa36090743b2" /><Relationship Type="http://schemas.openxmlformats.org/officeDocument/2006/relationships/presProps" Target="/ppt/presProps.xml" Id="Rdde2b92faa504db3" /><Relationship Type="http://schemas.openxmlformats.org/officeDocument/2006/relationships/viewProps" Target="/ppt/viewProps.xml" Id="Ra4eafcc0c2a4452c" /><Relationship Type="http://schemas.openxmlformats.org/officeDocument/2006/relationships/tableStyles" Target="/ppt/tableStyles.xml" Id="R788cc5aa66a9473f" /><Relationship Type="http://schemas.openxmlformats.org/officeDocument/2006/relationships/slide" Target="/ppt/slides/slide1.xml" Id="R691152dbc4674743" /><Relationship Type="http://schemas.openxmlformats.org/officeDocument/2006/relationships/slide" Target="/ppt/slides/slide2.xml" Id="Rc4480a5878964562" /><Relationship Type="http://schemas.openxmlformats.org/officeDocument/2006/relationships/slide" Target="/ppt/slides/slide3.xml" Id="R124ddf4611a14fbb" /><Relationship Type="http://schemas.openxmlformats.org/officeDocument/2006/relationships/slide" Target="/ppt/slides/slide4.xml" Id="R34900cceb4034237" /><Relationship Type="http://schemas.openxmlformats.org/officeDocument/2006/relationships/slide" Target="/ppt/slides/slide5.xml" Id="R9264e44a19ad4fc6" /><Relationship Type="http://schemas.openxmlformats.org/officeDocument/2006/relationships/slide" Target="/ppt/slides/slide6.xml" Id="R58c27e10a7364630" /><Relationship Type="http://schemas.openxmlformats.org/officeDocument/2006/relationships/slide" Target="/ppt/slides/slide7.xml" Id="R302d85d74d76499b" /><Relationship Type="http://schemas.openxmlformats.org/officeDocument/2006/relationships/slide" Target="/ppt/slides/slide8.xml" Id="Rb21084acdab34e6f" /><Relationship Type="http://schemas.openxmlformats.org/officeDocument/2006/relationships/slide" Target="/ppt/slides/slide9.xml" Id="Rba4b381531df41e4" /><Relationship Type="http://schemas.openxmlformats.org/officeDocument/2006/relationships/slide" Target="/ppt/slides/slide10.xml" Id="Rc192ce5f53f84795" /><Relationship Type="http://schemas.openxmlformats.org/officeDocument/2006/relationships/slide" Target="/ppt/slides/slide11.xml" Id="R5b3392d1e0b24838" /><Relationship Type="http://schemas.openxmlformats.org/officeDocument/2006/relationships/slide" Target="/ppt/slides/slide12.xml" Id="R64b63f23a4034dfb" /><Relationship Type="http://schemas.openxmlformats.org/officeDocument/2006/relationships/slide" Target="/ppt/slides/slide13.xml" Id="Rd6d81cb502024536" /><Relationship Type="http://schemas.openxmlformats.org/officeDocument/2006/relationships/slide" Target="/ppt/slides/slide14.xml" Id="R718c2954fb9e4c45" /><Relationship Type="http://schemas.openxmlformats.org/officeDocument/2006/relationships/slide" Target="/ppt/slides/slide15.xml" Id="R3c42d65ea4964f60" /><Relationship Type="http://schemas.openxmlformats.org/officeDocument/2006/relationships/slide" Target="/ppt/slides/slide16.xml" Id="R7f5e123be7bb4c86" /><Relationship Type="http://schemas.openxmlformats.org/officeDocument/2006/relationships/slide" Target="/ppt/slides/slide17.xml" Id="Ra53f7da506b1486c" /><Relationship Type="http://schemas.openxmlformats.org/officeDocument/2006/relationships/slide" Target="/ppt/slides/slide18.xml" Id="Rf9bb0ec8812b47de" /><Relationship Type="http://schemas.openxmlformats.org/officeDocument/2006/relationships/slide" Target="/ppt/slides/slide19.xml" Id="R19b32dbd16614172" /><Relationship Type="http://schemas.openxmlformats.org/officeDocument/2006/relationships/slide" Target="/ppt/slides/slide20.xml" Id="R75163f20eff6476d" /><Relationship Type="http://schemas.openxmlformats.org/officeDocument/2006/relationships/slide" Target="/ppt/slides/slide21.xml" Id="R34c6545176d24e10" /><Relationship Type="http://schemas.openxmlformats.org/officeDocument/2006/relationships/slide" Target="/ppt/slides/slide22.xml" Id="R7cc138175de647f7" /><Relationship Type="http://schemas.openxmlformats.org/officeDocument/2006/relationships/slide" Target="/ppt/slides/slide23.xml" Id="Rfb6a49a724d94c4d" /><Relationship Type="http://schemas.openxmlformats.org/officeDocument/2006/relationships/slide" Target="/ppt/slides/slide24.xml" Id="R1230d5a6e48f4983" /><Relationship Type="http://schemas.openxmlformats.org/officeDocument/2006/relationships/slide" Target="/ppt/slides/slide25.xml" Id="Rc38a82e72e894181" /><Relationship Type="http://schemas.openxmlformats.org/officeDocument/2006/relationships/slide" Target="/ppt/slides/slide26.xml" Id="Rb176bf004c2d4836" /><Relationship Type="http://schemas.openxmlformats.org/officeDocument/2006/relationships/slide" Target="/ppt/slides/slide27.xml" Id="R4e3fae94f0c4435c" /><Relationship Type="http://schemas.openxmlformats.org/officeDocument/2006/relationships/slide" Target="/ppt/slides/slide28.xml" Id="Rf0f8b24509fd4e8f" /><Relationship Type="http://schemas.openxmlformats.org/officeDocument/2006/relationships/slide" Target="/ppt/slides/slide29.xml" Id="Rc6c7459ccca5415e" /><Relationship Type="http://schemas.openxmlformats.org/officeDocument/2006/relationships/slide" Target="/ppt/slides/slide30.xml" Id="R635bd98d131e45db" /><Relationship Type="http://schemas.openxmlformats.org/officeDocument/2006/relationships/slide" Target="/ppt/slides/slide31.xml" Id="Re81829e9c7b24e1f" /><Relationship Type="http://schemas.openxmlformats.org/officeDocument/2006/relationships/slide" Target="/ppt/slides/slide32.xml" Id="R9bc876ee3c064ee9" /><Relationship Type="http://schemas.openxmlformats.org/officeDocument/2006/relationships/slide" Target="/ppt/slides/slide33.xml" Id="Ree939f9e50044b69" /><Relationship Type="http://schemas.openxmlformats.org/officeDocument/2006/relationships/slide" Target="/ppt/slides/slide34.xml" Id="R9bc534d9cce14ab2" /><Relationship Type="http://schemas.openxmlformats.org/officeDocument/2006/relationships/slide" Target="/ppt/slides/slide35.xml" Id="R78705fee6c9b4c58" /><Relationship Type="http://schemas.openxmlformats.org/officeDocument/2006/relationships/slide" Target="/ppt/slides/slide36.xml" Id="Raba09262591b48af" /><Relationship Type="http://schemas.openxmlformats.org/officeDocument/2006/relationships/slide" Target="/ppt/slides/slide37.xml" Id="Rb61b49fb8819453c" /><Relationship Type="http://schemas.openxmlformats.org/officeDocument/2006/relationships/slide" Target="/ppt/slides/slide38.xml" Id="Reffd6c57867e436a" /><Relationship Type="http://schemas.openxmlformats.org/officeDocument/2006/relationships/slide" Target="/ppt/slides/slide39.xml" Id="Rb3478e123cc3432b" /><Relationship Type="http://schemas.openxmlformats.org/officeDocument/2006/relationships/slide" Target="/ppt/slides/slide40.xml" Id="R23ae011569c74f6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0fcbda21fe340b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62bd4ef96234df1" /><Relationship Type="http://schemas.openxmlformats.org/officeDocument/2006/relationships/notesMaster" Target="/ppt/notesMasters/notesMaster1.xml" Id="R1aed900fc4dc4df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45ea574bb4e486a" /><Relationship Type="http://schemas.openxmlformats.org/officeDocument/2006/relationships/notesMaster" Target="/ppt/notesMasters/notesMaster1.xml" Id="R1ede49a1f95c4eb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ee36e08b66b457c" /><Relationship Type="http://schemas.openxmlformats.org/officeDocument/2006/relationships/notesMaster" Target="/ppt/notesMasters/notesMaster1.xml" Id="Ra325648b80d7442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cd68a2a593c4291" /><Relationship Type="http://schemas.openxmlformats.org/officeDocument/2006/relationships/notesMaster" Target="/ppt/notesMasters/notesMaster1.xml" Id="R08d86b11466c498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873a61902e84b28" /><Relationship Type="http://schemas.openxmlformats.org/officeDocument/2006/relationships/notesMaster" Target="/ppt/notesMasters/notesMaster1.xml" Id="Re20d5252e1eb4d2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1d4bcda36c64343" /><Relationship Type="http://schemas.openxmlformats.org/officeDocument/2006/relationships/notesMaster" Target="/ppt/notesMasters/notesMaster1.xml" Id="R07e7a73dd92b4fd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13a1856037543c4" /><Relationship Type="http://schemas.openxmlformats.org/officeDocument/2006/relationships/notesMaster" Target="/ppt/notesMasters/notesMaster1.xml" Id="R27405174c0804800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fc267fe5bf754a19" /><Relationship Type="http://schemas.openxmlformats.org/officeDocument/2006/relationships/notesMaster" Target="/ppt/notesMasters/notesMaster1.xml" Id="Rec69669add054a76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806624329fa470c" /><Relationship Type="http://schemas.openxmlformats.org/officeDocument/2006/relationships/notesMaster" Target="/ppt/notesMasters/notesMaster1.xml" Id="Rb1bf7b36a72a492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5866201e5a3b4424" /><Relationship Type="http://schemas.openxmlformats.org/officeDocument/2006/relationships/notesMaster" Target="/ppt/notesMasters/notesMaster1.xml" Id="Re927e71d0b9b4ca5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ba9f5b93aeb84c51" /><Relationship Type="http://schemas.openxmlformats.org/officeDocument/2006/relationships/notesMaster" Target="/ppt/notesMasters/notesMaster1.xml" Id="Rec1c140c8ff4459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e9b5450d9744681" /><Relationship Type="http://schemas.openxmlformats.org/officeDocument/2006/relationships/notesMaster" Target="/ppt/notesMasters/notesMaster1.xml" Id="R41f6e6316d0e4ce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56555c80ff3e4bde" /><Relationship Type="http://schemas.openxmlformats.org/officeDocument/2006/relationships/notesMaster" Target="/ppt/notesMasters/notesMaster1.xml" Id="R85a730e875da455f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941f5488f1494846" /><Relationship Type="http://schemas.openxmlformats.org/officeDocument/2006/relationships/notesMaster" Target="/ppt/notesMasters/notesMaster1.xml" Id="Rda4fa52c1ba04af6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b70cda0e8e514f34" /><Relationship Type="http://schemas.openxmlformats.org/officeDocument/2006/relationships/notesMaster" Target="/ppt/notesMasters/notesMaster1.xml" Id="R6d6cae99efb545ec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620fa7317cdd434f" /><Relationship Type="http://schemas.openxmlformats.org/officeDocument/2006/relationships/notesMaster" Target="/ppt/notesMasters/notesMaster1.xml" Id="Rc55026a358ad4975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2e8a531f4d2848ca" /><Relationship Type="http://schemas.openxmlformats.org/officeDocument/2006/relationships/notesMaster" Target="/ppt/notesMasters/notesMaster1.xml" Id="R317514d614a54dc3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cefe1ca385ed411a" /><Relationship Type="http://schemas.openxmlformats.org/officeDocument/2006/relationships/notesMaster" Target="/ppt/notesMasters/notesMaster1.xml" Id="R115ac030a9664b82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e585cb8c2fae4019" /><Relationship Type="http://schemas.openxmlformats.org/officeDocument/2006/relationships/notesMaster" Target="/ppt/notesMasters/notesMaster1.xml" Id="R9d3dad5828d74dc1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202eb550d62b4656" /><Relationship Type="http://schemas.openxmlformats.org/officeDocument/2006/relationships/notesMaster" Target="/ppt/notesMasters/notesMaster1.xml" Id="Rc984aeeb8e364887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ff4708fc719f4e89" /><Relationship Type="http://schemas.openxmlformats.org/officeDocument/2006/relationships/notesMaster" Target="/ppt/notesMasters/notesMaster1.xml" Id="R25e6552da9254f2e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36b27c5f3ba1475f" /><Relationship Type="http://schemas.openxmlformats.org/officeDocument/2006/relationships/notesMaster" Target="/ppt/notesMasters/notesMaster1.xml" Id="Rc6e0515bbcd64aa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a421426278c45d8" /><Relationship Type="http://schemas.openxmlformats.org/officeDocument/2006/relationships/notesMaster" Target="/ppt/notesMasters/notesMaster1.xml" Id="Rc2ca8f57f7b64876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7dbd5f35d33f4987" /><Relationship Type="http://schemas.openxmlformats.org/officeDocument/2006/relationships/notesMaster" Target="/ppt/notesMasters/notesMaster1.xml" Id="R25992c9edbe44a92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b3239d0b836944ac" /><Relationship Type="http://schemas.openxmlformats.org/officeDocument/2006/relationships/notesMaster" Target="/ppt/notesMasters/notesMaster1.xml" Id="R2d460a993ff34fee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8a468cab7e4c44bb" /><Relationship Type="http://schemas.openxmlformats.org/officeDocument/2006/relationships/notesMaster" Target="/ppt/notesMasters/notesMaster1.xml" Id="R548ec4b7da7b462e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ff38d853406f451f" /><Relationship Type="http://schemas.openxmlformats.org/officeDocument/2006/relationships/notesMaster" Target="/ppt/notesMasters/notesMaster1.xml" Id="Rb8231526d2fc4021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aff3a35cfa2446a8" /><Relationship Type="http://schemas.openxmlformats.org/officeDocument/2006/relationships/notesMaster" Target="/ppt/notesMasters/notesMaster1.xml" Id="R079075ddf53b427f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1a105ab93a304a75" /><Relationship Type="http://schemas.openxmlformats.org/officeDocument/2006/relationships/notesMaster" Target="/ppt/notesMasters/notesMaster1.xml" Id="R93bc46b17c1d45ff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a1f91b820515415b" /><Relationship Type="http://schemas.openxmlformats.org/officeDocument/2006/relationships/notesMaster" Target="/ppt/notesMasters/notesMaster1.xml" Id="Ra8b1ce6ced1348f6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07124f0edd35476f" /><Relationship Type="http://schemas.openxmlformats.org/officeDocument/2006/relationships/notesMaster" Target="/ppt/notesMasters/notesMaster1.xml" Id="Rfdf59b82d16d4cee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beae6faa1a50484a" /><Relationship Type="http://schemas.openxmlformats.org/officeDocument/2006/relationships/notesMaster" Target="/ppt/notesMasters/notesMaster1.xml" Id="R14f7875d019946d0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af9c41236f6c4105" /><Relationship Type="http://schemas.openxmlformats.org/officeDocument/2006/relationships/notesMaster" Target="/ppt/notesMasters/notesMaster1.xml" Id="R3774c97341604f6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5da04bc5265467b" /><Relationship Type="http://schemas.openxmlformats.org/officeDocument/2006/relationships/notesMaster" Target="/ppt/notesMasters/notesMaster1.xml" Id="R55e4c03cd30644c0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aec8529c16f342cf" /><Relationship Type="http://schemas.openxmlformats.org/officeDocument/2006/relationships/notesMaster" Target="/ppt/notesMasters/notesMaster1.xml" Id="Rd4dc81efa685460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bb727737cc240d2" /><Relationship Type="http://schemas.openxmlformats.org/officeDocument/2006/relationships/notesMaster" Target="/ppt/notesMasters/notesMaster1.xml" Id="Ra8f25aad719340b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99d9fe1d25c46bd" /><Relationship Type="http://schemas.openxmlformats.org/officeDocument/2006/relationships/notesMaster" Target="/ppt/notesMasters/notesMaster1.xml" Id="Re85b38131e6f4cb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1181e3d7ae4498a" /><Relationship Type="http://schemas.openxmlformats.org/officeDocument/2006/relationships/notesMaster" Target="/ppt/notesMasters/notesMaster1.xml" Id="Rd3724c60659845d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7c371c112cd4080" /><Relationship Type="http://schemas.openxmlformats.org/officeDocument/2006/relationships/notesMaster" Target="/ppt/notesMasters/notesMaster1.xml" Id="R29c3fb3ec113452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47eeb1cc32c4b97" /><Relationship Type="http://schemas.openxmlformats.org/officeDocument/2006/relationships/notesMaster" Target="/ppt/notesMasters/notesMaster1.xml" Id="R84aed68395444dc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2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O agente não é mero operador do sistema: ele conduz uma cadeia de decisões até a homologação.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Apresente o tema e peça que os participantes identifiquem sua função atual no ciclo.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arts. 7º e 8º.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4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O processo deve permitir que um terceiro reconstrua a necessidade, a escolha da solução e cada decisão.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Mostre que “documento presente” não significa “documento coerente”.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Impulsionar é transformar pendência difusa em próxima ação verificável.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Compare dois modelos de despacho: um genérico e outro com entrega, responsável e prazo.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art. 8º.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4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Controle visual de fluxo reduz esquecimentos e permite priorizar com critério.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Simule o quadro com três processos: material de expediente, obra e contratação emergencial.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A decisão robusta liga fato, norma e consequência; motivação genérica quebra essa cadeia.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Use um exemplo de diligência para confirmar informação já existente versus inclusão tardia de documento constitutivo.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arts. 5º e 64.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Competência é um limite de validade e também uma proteção funcional.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Peça exemplos de tarefas técnicas que acabam indevidamente no setor de licitações.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arts. 7º e 8º; regulamento local.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4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Coordenação é gestão de interfaces: a qualidade cai quando cada unidade trabalha com uma versão diferente do processo.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Relacione com rotinas de protocolo, sistema eletrônico, e-mails e planilhas locais.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art. 8º.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4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Comunicação processual boa produz entrega verificável e preserva a versão oficial.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Apresente a fórmula de despacho: contexto + pendência + pergunta + responsável + prazo + retorno esperado.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Publicação não é tarefa mecânica: conteúdo, canal e momento precisam coincidir com a lei e o regulamento.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Destaque a regra transitória para municípios até 20 mil habitantes, ainda relevante em julho de 2026.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arts. 54, 72, 94, 174 e 176; PNCP.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Julgamento é uma aplicação controlada do critério; toda flexibilização precisa ser isonômica e juridicamente cabível.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Explore um caso de proposta inexequível e outro de erro formal sanável.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arts. 33, 59 e 64.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A habilitação protege a execução, mas formalismo excessivo pode eliminar proposta vantajosa sem ganho real.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Pergunte quais certidões e atestados mais geram dúvidas no Município.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arts. 62 a 70.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4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A capacitação combina técnica jurídica com rotinas que cabem em pequenas e médias estruturas.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Peça um exemplo de “retrabalho recorrente” no órgão e retome-o ao longo da aula.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4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Os erros mais graves quebram igualdade, motivação, competência ou vínculo ao edital.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Escolha um dos cinco erros e faça o grupo formular uma decisão corretiva em duas frases.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A fase preparatória define a qualidade do edital, da competição e da futura execução.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Retome o exemplo de retrabalho relatado no início e identifique qual peça de planejamento poderia preveni-lo.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art. 18.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O PCA dá visão de carteira e permite alinhar demanda, capacidade de compras e orçamento.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Ressalte a redação legal “poderão elaborar” e a importância do regulamento local; não trate o decreto federal como automaticamente municipal.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art. 12, VII; Decreto nº 10.947/2022 (âmbito federal).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4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PCA útil não é lista estática: ele organiza o fluxo e permite decisões antecipadas.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Mostre como a concentração de processos em novembro/dezembro pode nascer da ausência de calendário.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ETP começa pelo problema e compara alternativas; não serve para justificar uma solução escolhida previamente sem análise.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Pergunte: “Se a solução preferida fosse proibida, quais alternativas restariam?”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art. 6º, XX, e art. 18, § 1º.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Necessidade, alternativas e riscos precisam convergir para uma conclusão de viabilidade.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Use exemplo municipal: frota própria, locação ou serviço de transporte — quais riscos mudam em cada solução?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art. 18.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4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Catálogo bom reduz variabilidade sem engessar necessidades legítimas.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Dê exemplo de itens simples — papel, toner, água — e de exceção técnica devidamente motivada.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art. 19.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TR é a ponte entre decisão de planejamento e obrigação verificável na execução.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Teste verbal: fornecedor, julgador e fiscal entenderiam o mesmo resultado, prazo e forma de medição?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art. 6º, XXIII.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As nove perguntas funcionam como teste rápido de completude e coerência do TR.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Escolha um objeto simples e responda às nove perguntas com o grupo.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art. 6º, XXIII.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4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O nível de projeto depende do regime e da complexidade; insuficiência técnica não se cura no julgamento.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Diferencie checagem formal/compatibilidade da análise de engenharia.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art. 6º, XXIV a XXVI, e art. 46.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4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A aula segue a mesma lógica do processo: cada documento e decisão prepara o próximo passo.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Antecipe cinco blocos e explique que a aula retornará sempre à pergunta de prontidão.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4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A matriz de rastreabilidade revela contradições antes que virem impugnação, desclassificação ou conflito contratual.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Miniatividade: escolha um requisito e siga-o horizontalmente do ETP ao contrato.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arts. 18, 25 e 53.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4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Antes de operar o rito, identifique a norma que atribui competência, define fluxo e disciplina o sistema usado.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Explique que decreto federal é referência para Município, salvo adoção ou incidência específica; art. 187 permite aplicação.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art. 187.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Preço estimado é resultado de comparação válida e método justificado; três cotações, isoladamente, não garantem qualidade.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Mostre como frete, prazo, local, quantidade e garantia podem invalidar a comparação.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art. 23; IN SEGES/ME nº 65/2021.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Supervisão significa testar a confiabilidade do procedimento e devolver inconsistências à área responsável.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Pergunte: “os preços coletados representam o objeto e as condições que serão licitadas?”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art. 23; IN SEGES/ME nº 65/2021, arts. 3º a 6º.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4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Fiscal não é nome de última hora: o planejamento precisa testar capacidade e prever o modelo de fiscalização.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Discuta o risco de designar o mesmo servidor para muitos contratos complexos.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arts. 18 e 117.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4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A conferência orçamentária precisa ocorrer no momento e com o documento exigido para a etapa.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Diferencie estimativa, reserva, empenho e disponibilidade conforme a rotina local.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arts. 72, IV, e 150; LRF.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Conferir edital é testar coerência normativa, competitividade e futura execução — não apenas ortografia.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Use a leitura horizontal da matriz: quantidade, prazo, aceitação, pagamento e sanção.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arts. 25 e 53.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O jurídico analisa legalidade com autos maduros; a autoridade e os agentes continuam responsáveis por suas competências.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Mostre como formular consulta jurídica objetiva e acompanhar o atendimento das recomendações.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arts. 53 e 72, III.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Segregação é proporcional ao risco: municípios pequenos podem usar controles compensatórios, mas não ignorar a concentração.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Peça que os participantes identifiquem uma acumulação de alto risco e proponham uma revisão independente.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arts. 5º e 7º, § 1º.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4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Recomendar adequação é exercer controle de prontidão sem usurpar a autoria técnica.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Faça o grupo reescrever uma devolução genérica em formato: falha + risco + responsável + entrega + prazo.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arts. 5º, 8º e 64; regulamento local.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A fase externa não corrige, sozinha, um planejamento incompleto; a execução revela tudo o que ficou mal definido.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Percorra o ciclo e peça aos participantes que apontem os documentos produzidos em cada transição.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arts. 17 e 18.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3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A segurança do agente cresce quando o planejamento é coerente, os papéis são separados e cada decisão deixa rastros.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Feche pedindo que cada participante escolha um controle para implementar na próxima contratação.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O agente acompanha e impulsiona até a homologação, mas não absorve todos os papéis da contratação.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Contraste “receber processo pronto para seleção” com “herdar lacunas e tentar improvisar”.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art. 8º.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Apoiar não é decidir; decidir não significa fazer sozinho.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Pergunte: quais tarefas do órgão hoje estão formalmente atribuídas e quais dependem apenas de costume?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art. 8º, § 1º.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A matriz não substitui o regulamento, mas revela tarefas órfãs e acumulações perigosas.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Miniatividade: escolha uma contratação real e complete oralmente a matriz com os nomes das unidades.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arts. 7º e 8º.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Instrução não é mera juntada: é teste de coerência, competência e suficiência antes da fase externa.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Diferencie “checar existência” de “checar coerência”. Use um exemplo de TR que não coincide com a pesquisa de preços.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arts. 8º e 18.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Tempo sugerido: 5 min.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Mensagem-chave: Contratação direta é procedimento administrativo instruído e motivado, não atalho informal.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Condução: Peça ao grupo que compare o checklist com um processo de dispensa do próprio Município.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Base/apoio: Lei nº 14.133/2021, art. 72.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9773fb95545bc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360f5aa04427e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81babbc2244aa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9f6349ac84a65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8a225feb8417e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4860084764f46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b679042e346b6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908343d1f4cf9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5e69b176a482e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1b7f7268a419b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ef876a3f647c9" /></Relationships>
</file>

<file path=ppt/slideLayouts/slideLayout1.xml><?xml version="1.0" encoding="utf-8"?>
<p:sldLayout xmlns:p="http://schemas.openxmlformats.org/presentationml/2006/main" matchingName="Title slide" type="title">
  <p:cSld name="TITL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Google Shape;10;p2">
            <a:extLst xmlns:a="http://schemas.openxmlformats.org/drawingml/2006/main">
              <a:ext uri="{FF2B5EF4-FFF2-40B4-BE49-F238E27FC236}">
                <a16:creationId xmlns:a16="http://schemas.microsoft.com/office/drawing/2014/main" id="{E6186184-2596-479A-A588-B49206BDA2CE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311708" y="744575"/>
            <a:ext cx="8520600" cy="2052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b">
            <a:norm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None/>
              <a:defRPr sz="5200"/>
            </a:lvl1pPr>
            <a:lvl2pPr algn="ctr">
              <a:spcBef>
                <a:spcPts val="0"/>
              </a:spcBef>
              <a:spcAft>
                <a:spcPts val="0"/>
              </a:spcAft>
              <a:buNone/>
              <a:defRPr sz="5200"/>
            </a:lvl2pPr>
            <a:lvl3pPr algn="ctr">
              <a:spcBef>
                <a:spcPts val="0"/>
              </a:spcBef>
              <a:spcAft>
                <a:spcPts val="0"/>
              </a:spcAft>
              <a:buNone/>
              <a:defRPr sz="5200"/>
            </a:lvl3pPr>
            <a:lvl4pPr algn="ctr">
              <a:spcBef>
                <a:spcPts val="0"/>
              </a:spcBef>
              <a:spcAft>
                <a:spcPts val="0"/>
              </a:spcAft>
              <a:buNone/>
              <a:defRPr sz="5200"/>
            </a:lvl4pPr>
            <a:lvl5pPr algn="ctr">
              <a:spcBef>
                <a:spcPts val="0"/>
              </a:spcBef>
              <a:spcAft>
                <a:spcPts val="0"/>
              </a:spcAft>
              <a:buNone/>
              <a:defRPr sz="5200"/>
            </a:lvl5pPr>
            <a:lvl6pPr algn="ctr">
              <a:spcBef>
                <a:spcPts val="0"/>
              </a:spcBef>
              <a:spcAft>
                <a:spcPts val="0"/>
              </a:spcAft>
              <a:buNone/>
              <a:defRPr sz="5200"/>
            </a:lvl6pPr>
            <a:lvl7pPr algn="ctr">
              <a:spcBef>
                <a:spcPts val="0"/>
              </a:spcBef>
              <a:spcAft>
                <a:spcPts val="0"/>
              </a:spcAft>
              <a:buNone/>
              <a:defRPr sz="5200"/>
            </a:lvl7pPr>
            <a:lvl8pPr algn="ctr">
              <a:spcBef>
                <a:spcPts val="0"/>
              </a:spcBef>
              <a:spcAft>
                <a:spcPts val="0"/>
              </a:spcAft>
              <a:buNone/>
              <a:defRPr sz="5200"/>
            </a:lvl8pPr>
            <a:lvl9pPr algn="ctr">
              <a:spcBef>
                <a:spcPts val="0"/>
              </a:spcBef>
              <a:spcAft>
                <a:spcPts val="0"/>
              </a:spcAft>
              <a:buNone/>
              <a:defRPr sz="5200"/>
            </a:lvl9pPr>
          </a:lstStyle>
          <a:p xmlns:a="http://schemas.openxmlformats.org/drawingml/2006/main"/>
        </p:txBody>
      </p:sp>
      <p:sp>
        <p:nvSpPr>
          <p:cNvPr id="11" name="Google Shape;11;p2">
            <a:extLst xmlns:a="http://schemas.openxmlformats.org/drawingml/2006/main">
              <a:ext uri="{FF2B5EF4-FFF2-40B4-BE49-F238E27FC236}">
                <a16:creationId xmlns:a16="http://schemas.microsoft.com/office/drawing/2014/main" id="{81A21070-E665-41AA-8FBC-E54249455560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311700" y="2834125"/>
            <a:ext cx="8520600" cy="792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rm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9pPr>
          </a:lstStyle>
          <a:p xmlns:a="http://schemas.openxmlformats.org/drawingml/2006/main"/>
        </p:txBody>
      </p:sp>
      <p:sp>
        <p:nvSpPr>
          <p:cNvPr id="12" name="Google Shape;12;p2">
            <a:extLst xmlns:a="http://schemas.openxmlformats.org/drawingml/2006/main">
              <a:ext uri="{FF2B5EF4-FFF2-40B4-BE49-F238E27FC236}">
                <a16:creationId xmlns:a16="http://schemas.microsoft.com/office/drawing/2014/main" id="{DA95E08B-1B5F-4F4B-82D4-BFD6EF988A3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72458" y="4663217"/>
            <a:ext cx="548700" cy="393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matchingName="Big number">
  <p:cSld name="BIG_NUMB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Google Shape;45;p11">
            <a:extLst xmlns:a="http://schemas.openxmlformats.org/drawingml/2006/main">
              <a:ext uri="{FF2B5EF4-FFF2-40B4-BE49-F238E27FC236}">
                <a16:creationId xmlns:a16="http://schemas.microsoft.com/office/drawing/2014/main" id="{A0B3F32F-5818-4C2D-A1ED-C6077CDB484C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311700" y="1106125"/>
            <a:ext cx="8520600" cy="1963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b">
            <a:norm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None/>
              <a:defRPr sz="12000"/>
            </a:lvl1pPr>
            <a:lvl2pPr algn="ctr">
              <a:spcBef>
                <a:spcPts val="0"/>
              </a:spcBef>
              <a:spcAft>
                <a:spcPts val="0"/>
              </a:spcAft>
              <a:buNone/>
              <a:defRPr sz="12000"/>
            </a:lvl2pPr>
            <a:lvl3pPr algn="ctr">
              <a:spcBef>
                <a:spcPts val="0"/>
              </a:spcBef>
              <a:spcAft>
                <a:spcPts val="0"/>
              </a:spcAft>
              <a:buNone/>
              <a:defRPr sz="12000"/>
            </a:lvl3pPr>
            <a:lvl4pPr algn="ctr">
              <a:spcBef>
                <a:spcPts val="0"/>
              </a:spcBef>
              <a:spcAft>
                <a:spcPts val="0"/>
              </a:spcAft>
              <a:buNone/>
              <a:defRPr sz="12000"/>
            </a:lvl4pPr>
            <a:lvl5pPr algn="ctr">
              <a:spcBef>
                <a:spcPts val="0"/>
              </a:spcBef>
              <a:spcAft>
                <a:spcPts val="0"/>
              </a:spcAft>
              <a:buNone/>
              <a:defRPr sz="12000"/>
            </a:lvl5pPr>
            <a:lvl6pPr algn="ctr">
              <a:spcBef>
                <a:spcPts val="0"/>
              </a:spcBef>
              <a:spcAft>
                <a:spcPts val="0"/>
              </a:spcAft>
              <a:buNone/>
              <a:defRPr sz="12000"/>
            </a:lvl6pPr>
            <a:lvl7pPr algn="ctr">
              <a:spcBef>
                <a:spcPts val="0"/>
              </a:spcBef>
              <a:spcAft>
                <a:spcPts val="0"/>
              </a:spcAft>
              <a:buNone/>
              <a:defRPr sz="12000"/>
            </a:lvl7pPr>
            <a:lvl8pPr algn="ctr">
              <a:spcBef>
                <a:spcPts val="0"/>
              </a:spcBef>
              <a:spcAft>
                <a:spcPts val="0"/>
              </a:spcAft>
              <a:buNone/>
              <a:defRPr sz="12000"/>
            </a:lvl8pPr>
            <a:lvl9pPr algn="ctr">
              <a:spcBef>
                <a:spcPts val="0"/>
              </a:spcBef>
              <a:spcAft>
                <a:spcPts val="0"/>
              </a:spcAft>
              <a:buNone/>
              <a:defRPr sz="12000"/>
            </a:lvl9pPr>
          </a:lstStyle>
          <a:p xmlns:a="http://schemas.openxmlformats.org/drawingml/2006/main">
            <a:r>
              <a:t>xx%</a:t>
            </a:r>
          </a:p>
        </p:txBody>
      </p:sp>
      <p:sp>
        <p:nvSpPr>
          <p:cNvPr id="46" name="Google Shape;46;p11">
            <a:extLst xmlns:a="http://schemas.openxmlformats.org/drawingml/2006/main">
              <a:ext uri="{FF2B5EF4-FFF2-40B4-BE49-F238E27FC236}">
                <a16:creationId xmlns:a16="http://schemas.microsoft.com/office/drawing/2014/main" id="{4C8A98B0-B4C9-41E4-ACA3-5A53B46A03F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311700" y="3152225"/>
            <a:ext cx="8520600" cy="1300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rmAutofit/>
          </a:bodyPr>
          <a:lstStyle xmlns:a="http://schemas.openxmlformats.org/drawingml/2006/main">
            <a:lvl1pPr marL="457200" indent="-342900" algn="ctr">
              <a:spcBef>
                <a:spcPts val="0"/>
              </a:spcBef>
              <a:spcAft>
                <a:spcPts val="0"/>
              </a:spcAft>
              <a:buChar char="●"/>
              <a:defRPr/>
            </a:lvl1pPr>
            <a:lvl2pPr marL="914400" indent="-317500" algn="ctr">
              <a:spcBef>
                <a:spcPts val="0"/>
              </a:spcBef>
              <a:spcAft>
                <a:spcPts val="0"/>
              </a:spcAft>
              <a:buChar char="○"/>
              <a:defRPr/>
            </a:lvl2pPr>
            <a:lvl3pPr marL="1371600" indent="-317500" algn="ctr">
              <a:spcBef>
                <a:spcPts val="0"/>
              </a:spcBef>
              <a:spcAft>
                <a:spcPts val="0"/>
              </a:spcAft>
              <a:buChar char="■"/>
              <a:defRPr/>
            </a:lvl3pPr>
            <a:lvl4pPr marL="1828800" indent="-317500" algn="ctr">
              <a:spcBef>
                <a:spcPts val="0"/>
              </a:spcBef>
              <a:spcAft>
                <a:spcPts val="0"/>
              </a:spcAft>
              <a:buChar char="●"/>
              <a:defRPr/>
            </a:lvl4pPr>
            <a:lvl5pPr marL="2286000" indent="-317500" algn="ctr">
              <a:spcBef>
                <a:spcPts val="0"/>
              </a:spcBef>
              <a:spcAft>
                <a:spcPts val="0"/>
              </a:spcAft>
              <a:buChar char="○"/>
              <a:defRPr/>
            </a:lvl5pPr>
            <a:lvl6pPr marL="2743200" indent="-317500" algn="ctr">
              <a:spcBef>
                <a:spcPts val="0"/>
              </a:spcBef>
              <a:spcAft>
                <a:spcPts val="0"/>
              </a:spcAft>
              <a:buChar char="■"/>
              <a:defRPr/>
            </a:lvl6pPr>
            <a:lvl7pPr marL="3200400" indent="-317500" algn="ctr">
              <a:spcBef>
                <a:spcPts val="0"/>
              </a:spcBef>
              <a:spcAft>
                <a:spcPts val="0"/>
              </a:spcAft>
              <a:buChar char="●"/>
              <a:defRPr/>
            </a:lvl7pPr>
            <a:lvl8pPr marL="3657600" indent="-317500" algn="ctr">
              <a:spcBef>
                <a:spcPts val="0"/>
              </a:spcBef>
              <a:spcAft>
                <a:spcPts val="0"/>
              </a:spcAft>
              <a:buChar char="○"/>
              <a:defRPr/>
            </a:lvl8pPr>
            <a:lvl9pPr marL="4114800" indent="-317500" algn="ctr">
              <a:spcBef>
                <a:spcPts val="0"/>
              </a:spcBef>
              <a:spcAft>
                <a:spcPts val="0"/>
              </a:spcAft>
              <a:buChar char="■"/>
              <a:defRPr/>
            </a:lvl9pPr>
          </a:lstStyle>
          <a:p xmlns:a="http://schemas.openxmlformats.org/drawingml/2006/main"/>
        </p:txBody>
      </p:sp>
      <p:sp>
        <p:nvSpPr>
          <p:cNvPr id="47" name="Google Shape;47;p11">
            <a:extLst xmlns:a="http://schemas.openxmlformats.org/drawingml/2006/main">
              <a:ext uri="{FF2B5EF4-FFF2-40B4-BE49-F238E27FC236}">
                <a16:creationId xmlns:a16="http://schemas.microsoft.com/office/drawing/2014/main" id="{AF8D447E-6C98-4629-B5B4-58ABB90F5F9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72458" y="4663217"/>
            <a:ext cx="548700" cy="393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matchingName="Blank" type="blank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9" name="Google Shape;49;p12">
            <a:extLst xmlns:a="http://schemas.openxmlformats.org/drawingml/2006/main">
              <a:ext uri="{FF2B5EF4-FFF2-40B4-BE49-F238E27FC236}">
                <a16:creationId xmlns:a16="http://schemas.microsoft.com/office/drawing/2014/main" id="{45118B02-0972-4615-B412-00F3C4BABE1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72458" y="4663217"/>
            <a:ext cx="548700" cy="393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matchingName="Section header" type="secHead">
  <p:cSld name="SECTION_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Google Shape;14;p3">
            <a:extLst xmlns:a="http://schemas.openxmlformats.org/drawingml/2006/main">
              <a:ext uri="{FF2B5EF4-FFF2-40B4-BE49-F238E27FC236}">
                <a16:creationId xmlns:a16="http://schemas.microsoft.com/office/drawing/2014/main" id="{2B316236-4325-4826-82F8-F64D46B110B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11700" y="2150850"/>
            <a:ext cx="8520600" cy="841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rm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 xmlns:a="http://schemas.openxmlformats.org/drawingml/2006/main"/>
        </p:txBody>
      </p:sp>
      <p:sp>
        <p:nvSpPr>
          <p:cNvPr id="15" name="Google Shape;15;p3">
            <a:extLst xmlns:a="http://schemas.openxmlformats.org/drawingml/2006/main">
              <a:ext uri="{FF2B5EF4-FFF2-40B4-BE49-F238E27FC236}">
                <a16:creationId xmlns:a16="http://schemas.microsoft.com/office/drawing/2014/main" id="{63F2752B-EC90-4A24-BAE9-6CEFA22AF8E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72458" y="4663217"/>
            <a:ext cx="548700" cy="393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matchingName="Title and body">
  <p:cSld name="TITLE_AND_BOD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Google Shape;17;p4">
            <a:extLst xmlns:a="http://schemas.openxmlformats.org/drawingml/2006/main">
              <a:ext uri="{FF2B5EF4-FFF2-40B4-BE49-F238E27FC236}">
                <a16:creationId xmlns:a16="http://schemas.microsoft.com/office/drawing/2014/main" id="{936BDEA4-47A8-40F6-B7CE-A263F0114E5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11700" y="445025"/>
            <a:ext cx="8520600" cy="572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rmAutofit/>
          </a:bodyPr>
          <a:lstStyle xmlns:a="http://schemas.openxmlformats.org/drawingml/2006/main">
            <a:lvl1pPr>
              <a:spcBef>
                <a:spcPts val="0"/>
              </a:spcBef>
              <a:spcAft>
                <a:spcPts val="0"/>
              </a:spcAft>
              <a:buNone/>
              <a:defRPr/>
            </a:lvl1pPr>
            <a:lvl2pPr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 xmlns:a="http://schemas.openxmlformats.org/drawingml/2006/main"/>
        </p:txBody>
      </p:sp>
      <p:sp>
        <p:nvSpPr>
          <p:cNvPr id="18" name="Google Shape;18;p4">
            <a:extLst xmlns:a="http://schemas.openxmlformats.org/drawingml/2006/main">
              <a:ext uri="{FF2B5EF4-FFF2-40B4-BE49-F238E27FC236}">
                <a16:creationId xmlns:a16="http://schemas.microsoft.com/office/drawing/2014/main" id="{A36682CB-DBBE-47D7-B059-F667271959B4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311700" y="1152475"/>
            <a:ext cx="8520600" cy="3416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rmAutofit/>
          </a:bodyPr>
          <a:lstStyle xmlns:a="http://schemas.openxmlformats.org/drawingml/2006/main">
            <a:lvl1pPr marL="457200" indent="-342900">
              <a:spcBef>
                <a:spcPts val="0"/>
              </a:spcBef>
              <a:spcAft>
                <a:spcPts val="0"/>
              </a:spcAft>
              <a:buChar char="●"/>
              <a:defRPr/>
            </a:lvl1pPr>
            <a:lvl2pPr marL="914400" indent="-317500">
              <a:spcBef>
                <a:spcPts val="0"/>
              </a:spcBef>
              <a:spcAft>
                <a:spcPts val="0"/>
              </a:spcAft>
              <a:buChar char="○"/>
              <a:defRPr/>
            </a:lvl2pPr>
            <a:lvl3pPr marL="1371600" indent="-317500">
              <a:spcBef>
                <a:spcPts val="0"/>
              </a:spcBef>
              <a:spcAft>
                <a:spcPts val="0"/>
              </a:spcAft>
              <a:buChar char="■"/>
              <a:defRPr/>
            </a:lvl3pPr>
            <a:lvl4pPr marL="1828800" indent="-317500">
              <a:spcBef>
                <a:spcPts val="0"/>
              </a:spcBef>
              <a:spcAft>
                <a:spcPts val="0"/>
              </a:spcAft>
              <a:buChar char="●"/>
              <a:defRPr/>
            </a:lvl4pPr>
            <a:lvl5pPr marL="2286000" indent="-317500">
              <a:spcBef>
                <a:spcPts val="0"/>
              </a:spcBef>
              <a:spcAft>
                <a:spcPts val="0"/>
              </a:spcAft>
              <a:buChar char="○"/>
              <a:defRPr/>
            </a:lvl5pPr>
            <a:lvl6pPr marL="2743200" indent="-317500">
              <a:spcBef>
                <a:spcPts val="0"/>
              </a:spcBef>
              <a:spcAft>
                <a:spcPts val="0"/>
              </a:spcAft>
              <a:buChar char="■"/>
              <a:defRPr/>
            </a:lvl6pPr>
            <a:lvl7pPr marL="3200400" indent="-317500">
              <a:spcBef>
                <a:spcPts val="0"/>
              </a:spcBef>
              <a:spcAft>
                <a:spcPts val="0"/>
              </a:spcAft>
              <a:buChar char="●"/>
              <a:defRPr/>
            </a:lvl7pPr>
            <a:lvl8pPr marL="3657600" indent="-317500">
              <a:spcBef>
                <a:spcPts val="0"/>
              </a:spcBef>
              <a:spcAft>
                <a:spcPts val="0"/>
              </a:spcAft>
              <a:buChar char="○"/>
              <a:defRPr/>
            </a:lvl8pPr>
            <a:lvl9pPr marL="4114800" indent="-317500">
              <a:spcBef>
                <a:spcPts val="0"/>
              </a:spcBef>
              <a:spcAft>
                <a:spcPts val="0"/>
              </a:spcAft>
              <a:buChar char="■"/>
              <a:defRPr/>
            </a:lvl9pPr>
          </a:lstStyle>
          <a:p xmlns:a="http://schemas.openxmlformats.org/drawingml/2006/main"/>
        </p:txBody>
      </p:sp>
      <p:sp>
        <p:nvSpPr>
          <p:cNvPr id="19" name="Google Shape;19;p4">
            <a:extLst xmlns:a="http://schemas.openxmlformats.org/drawingml/2006/main">
              <a:ext uri="{FF2B5EF4-FFF2-40B4-BE49-F238E27FC236}">
                <a16:creationId xmlns:a16="http://schemas.microsoft.com/office/drawing/2014/main" id="{E9A60A60-FD0A-4697-B2F4-143682C71AC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72458" y="4663217"/>
            <a:ext cx="548700" cy="393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matchingName="Title and two columns">
  <p:cSld name="TITLE_AND_TWO_COLUMNS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Google Shape;21;p5">
            <a:extLst xmlns:a="http://schemas.openxmlformats.org/drawingml/2006/main">
              <a:ext uri="{FF2B5EF4-FFF2-40B4-BE49-F238E27FC236}">
                <a16:creationId xmlns:a16="http://schemas.microsoft.com/office/drawing/2014/main" id="{792D59AA-AEE1-4956-80B5-BF3DA1F9AA0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11700" y="445025"/>
            <a:ext cx="8520600" cy="572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rmAutofit/>
          </a:bodyPr>
          <a:lstStyle xmlns:a="http://schemas.openxmlformats.org/drawingml/2006/main">
            <a:lvl1pPr>
              <a:spcBef>
                <a:spcPts val="0"/>
              </a:spcBef>
              <a:spcAft>
                <a:spcPts val="0"/>
              </a:spcAft>
              <a:buNone/>
              <a:defRPr/>
            </a:lvl1pPr>
            <a:lvl2pPr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 xmlns:a="http://schemas.openxmlformats.org/drawingml/2006/main"/>
        </p:txBody>
      </p:sp>
      <p:sp>
        <p:nvSpPr>
          <p:cNvPr id="22" name="Google Shape;22;p5">
            <a:extLst xmlns:a="http://schemas.openxmlformats.org/drawingml/2006/main">
              <a:ext uri="{FF2B5EF4-FFF2-40B4-BE49-F238E27FC236}">
                <a16:creationId xmlns:a16="http://schemas.microsoft.com/office/drawing/2014/main" id="{63DF4D69-20AD-4D56-8958-6D9D19D5E1B9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311700" y="1152475"/>
            <a:ext cx="3999900" cy="3416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rmAutofit/>
          </a:bodyPr>
          <a:lstStyle xmlns:a="http://schemas.openxmlformats.org/drawingml/2006/main">
            <a:lvl1pPr marL="457200" indent="-317500">
              <a:spcBef>
                <a:spcPts val="0"/>
              </a:spcBef>
              <a:spcAft>
                <a:spcPts val="0"/>
              </a:spcAft>
              <a:buChar char="●"/>
              <a:defRPr sz="1400"/>
            </a:lvl1pPr>
            <a:lvl2pPr marL="914400" indent="-304800">
              <a:spcBef>
                <a:spcPts val="0"/>
              </a:spcBef>
              <a:spcAft>
                <a:spcPts val="0"/>
              </a:spcAft>
              <a:buChar char="○"/>
              <a:defRPr sz="1200"/>
            </a:lvl2pPr>
            <a:lvl3pPr marL="1371600" indent="-304800">
              <a:spcBef>
                <a:spcPts val="0"/>
              </a:spcBef>
              <a:spcAft>
                <a:spcPts val="0"/>
              </a:spcAft>
              <a:buChar char="■"/>
              <a:defRPr sz="1200"/>
            </a:lvl3pPr>
            <a:lvl4pPr marL="1828800" indent="-304800">
              <a:spcBef>
                <a:spcPts val="0"/>
              </a:spcBef>
              <a:spcAft>
                <a:spcPts val="0"/>
              </a:spcAft>
              <a:buChar char="●"/>
              <a:defRPr sz="1200"/>
            </a:lvl4pPr>
            <a:lvl5pPr marL="2286000" indent="-304800">
              <a:spcBef>
                <a:spcPts val="0"/>
              </a:spcBef>
              <a:spcAft>
                <a:spcPts val="0"/>
              </a:spcAft>
              <a:buChar char="○"/>
              <a:defRPr sz="1200"/>
            </a:lvl5pPr>
            <a:lvl6pPr marL="2743200" indent="-304800">
              <a:spcBef>
                <a:spcPts val="0"/>
              </a:spcBef>
              <a:spcAft>
                <a:spcPts val="0"/>
              </a:spcAft>
              <a:buChar char="■"/>
              <a:defRPr sz="1200"/>
            </a:lvl6pPr>
            <a:lvl7pPr marL="3200400" indent="-304800">
              <a:spcBef>
                <a:spcPts val="0"/>
              </a:spcBef>
              <a:spcAft>
                <a:spcPts val="0"/>
              </a:spcAft>
              <a:buChar char="●"/>
              <a:defRPr sz="1200"/>
            </a:lvl7pPr>
            <a:lvl8pPr marL="3657600" indent="-304800">
              <a:spcBef>
                <a:spcPts val="0"/>
              </a:spcBef>
              <a:spcAft>
                <a:spcPts val="0"/>
              </a:spcAft>
              <a:buChar char="○"/>
              <a:defRPr sz="1200"/>
            </a:lvl8pPr>
            <a:lvl9pPr marL="4114800" indent="-304800">
              <a:spcBef>
                <a:spcPts val="0"/>
              </a:spcBef>
              <a:spcAft>
                <a:spcPts val="0"/>
              </a:spcAft>
              <a:buChar char="■"/>
              <a:defRPr sz="1200"/>
            </a:lvl9pPr>
          </a:lstStyle>
          <a:p xmlns:a="http://schemas.openxmlformats.org/drawingml/2006/main"/>
        </p:txBody>
      </p:sp>
      <p:sp>
        <p:nvSpPr>
          <p:cNvPr id="23" name="Google Shape;23;p5">
            <a:extLst xmlns:a="http://schemas.openxmlformats.org/drawingml/2006/main">
              <a:ext uri="{FF2B5EF4-FFF2-40B4-BE49-F238E27FC236}">
                <a16:creationId xmlns:a16="http://schemas.microsoft.com/office/drawing/2014/main" id="{68358791-D793-411D-B81D-B64251B3CB04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832400" y="1152475"/>
            <a:ext cx="3999900" cy="3416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rmAutofit/>
          </a:bodyPr>
          <a:lstStyle xmlns:a="http://schemas.openxmlformats.org/drawingml/2006/main">
            <a:lvl1pPr marL="457200" indent="-317500">
              <a:spcBef>
                <a:spcPts val="0"/>
              </a:spcBef>
              <a:spcAft>
                <a:spcPts val="0"/>
              </a:spcAft>
              <a:buChar char="●"/>
              <a:defRPr sz="1400"/>
            </a:lvl1pPr>
            <a:lvl2pPr marL="914400" indent="-304800">
              <a:spcBef>
                <a:spcPts val="0"/>
              </a:spcBef>
              <a:spcAft>
                <a:spcPts val="0"/>
              </a:spcAft>
              <a:buChar char="○"/>
              <a:defRPr sz="1200"/>
            </a:lvl2pPr>
            <a:lvl3pPr marL="1371600" indent="-304800">
              <a:spcBef>
                <a:spcPts val="0"/>
              </a:spcBef>
              <a:spcAft>
                <a:spcPts val="0"/>
              </a:spcAft>
              <a:buChar char="■"/>
              <a:defRPr sz="1200"/>
            </a:lvl3pPr>
            <a:lvl4pPr marL="1828800" indent="-304800">
              <a:spcBef>
                <a:spcPts val="0"/>
              </a:spcBef>
              <a:spcAft>
                <a:spcPts val="0"/>
              </a:spcAft>
              <a:buChar char="●"/>
              <a:defRPr sz="1200"/>
            </a:lvl4pPr>
            <a:lvl5pPr marL="2286000" indent="-304800">
              <a:spcBef>
                <a:spcPts val="0"/>
              </a:spcBef>
              <a:spcAft>
                <a:spcPts val="0"/>
              </a:spcAft>
              <a:buChar char="○"/>
              <a:defRPr sz="1200"/>
            </a:lvl5pPr>
            <a:lvl6pPr marL="2743200" indent="-304800">
              <a:spcBef>
                <a:spcPts val="0"/>
              </a:spcBef>
              <a:spcAft>
                <a:spcPts val="0"/>
              </a:spcAft>
              <a:buChar char="■"/>
              <a:defRPr sz="1200"/>
            </a:lvl6pPr>
            <a:lvl7pPr marL="3200400" indent="-304800">
              <a:spcBef>
                <a:spcPts val="0"/>
              </a:spcBef>
              <a:spcAft>
                <a:spcPts val="0"/>
              </a:spcAft>
              <a:buChar char="●"/>
              <a:defRPr sz="1200"/>
            </a:lvl7pPr>
            <a:lvl8pPr marL="3657600" indent="-304800">
              <a:spcBef>
                <a:spcPts val="0"/>
              </a:spcBef>
              <a:spcAft>
                <a:spcPts val="0"/>
              </a:spcAft>
              <a:buChar char="○"/>
              <a:defRPr sz="1200"/>
            </a:lvl8pPr>
            <a:lvl9pPr marL="4114800" indent="-304800">
              <a:spcBef>
                <a:spcPts val="0"/>
              </a:spcBef>
              <a:spcAft>
                <a:spcPts val="0"/>
              </a:spcAft>
              <a:buChar char="■"/>
              <a:defRPr sz="1200"/>
            </a:lvl9pPr>
          </a:lstStyle>
          <a:p xmlns:a="http://schemas.openxmlformats.org/drawingml/2006/main"/>
        </p:txBody>
      </p:sp>
      <p:sp>
        <p:nvSpPr>
          <p:cNvPr id="24" name="Google Shape;24;p5">
            <a:extLst xmlns:a="http://schemas.openxmlformats.org/drawingml/2006/main">
              <a:ext uri="{FF2B5EF4-FFF2-40B4-BE49-F238E27FC236}">
                <a16:creationId xmlns:a16="http://schemas.microsoft.com/office/drawing/2014/main" id="{A49BCFD1-D597-4EBA-A56B-FB26D70A20D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72458" y="4663217"/>
            <a:ext cx="548700" cy="393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matchingName="Title only" type="titleOnly">
  <p:cSld name="TITLE_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Google Shape;26;p6">
            <a:extLst xmlns:a="http://schemas.openxmlformats.org/drawingml/2006/main">
              <a:ext uri="{FF2B5EF4-FFF2-40B4-BE49-F238E27FC236}">
                <a16:creationId xmlns:a16="http://schemas.microsoft.com/office/drawing/2014/main" id="{080F8711-ACFE-4FDE-A254-655E4168FB2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11700" y="445025"/>
            <a:ext cx="8520600" cy="572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rmAutofit/>
          </a:bodyPr>
          <a:lstStyle xmlns:a="http://schemas.openxmlformats.org/drawingml/2006/main">
            <a:lvl1pPr>
              <a:spcBef>
                <a:spcPts val="0"/>
              </a:spcBef>
              <a:spcAft>
                <a:spcPts val="0"/>
              </a:spcAft>
              <a:buNone/>
              <a:defRPr/>
            </a:lvl1pPr>
            <a:lvl2pPr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 xmlns:a="http://schemas.openxmlformats.org/drawingml/2006/main"/>
        </p:txBody>
      </p:sp>
      <p:sp>
        <p:nvSpPr>
          <p:cNvPr id="27" name="Google Shape;27;p6">
            <a:extLst xmlns:a="http://schemas.openxmlformats.org/drawingml/2006/main">
              <a:ext uri="{FF2B5EF4-FFF2-40B4-BE49-F238E27FC236}">
                <a16:creationId xmlns:a16="http://schemas.microsoft.com/office/drawing/2014/main" id="{49860783-81E1-40DB-BF07-816100F9FF4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72458" y="4663217"/>
            <a:ext cx="548700" cy="393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matchingName="One column text">
  <p:cSld name="ONE_COLUMN_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Google Shape;29;p7">
            <a:extLst xmlns:a="http://schemas.openxmlformats.org/drawingml/2006/main">
              <a:ext uri="{FF2B5EF4-FFF2-40B4-BE49-F238E27FC236}">
                <a16:creationId xmlns:a16="http://schemas.microsoft.com/office/drawing/2014/main" id="{B49BCDA7-C7EA-45B3-814C-7A9A5AE65C1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11700" y="555600"/>
            <a:ext cx="2808000" cy="755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b">
            <a:normAutofit/>
          </a:bodyPr>
          <a:lstStyle xmlns:a="http://schemas.openxmlformats.org/drawingml/2006/main">
            <a:lvl1pPr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 xmlns:a="http://schemas.openxmlformats.org/drawingml/2006/main"/>
        </p:txBody>
      </p:sp>
      <p:sp>
        <p:nvSpPr>
          <p:cNvPr id="30" name="Google Shape;30;p7">
            <a:extLst xmlns:a="http://schemas.openxmlformats.org/drawingml/2006/main">
              <a:ext uri="{FF2B5EF4-FFF2-40B4-BE49-F238E27FC236}">
                <a16:creationId xmlns:a16="http://schemas.microsoft.com/office/drawing/2014/main" id="{45C07489-6097-485D-A7C6-7F280337328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311700" y="1389600"/>
            <a:ext cx="2808000" cy="3179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rmAutofit/>
          </a:bodyPr>
          <a:lstStyle xmlns:a="http://schemas.openxmlformats.org/drawingml/2006/main">
            <a:lvl1pPr marL="457200" indent="-304800">
              <a:spcBef>
                <a:spcPts val="0"/>
              </a:spcBef>
              <a:spcAft>
                <a:spcPts val="0"/>
              </a:spcAft>
              <a:buChar char="●"/>
              <a:defRPr sz="1200"/>
            </a:lvl1pPr>
            <a:lvl2pPr marL="914400" indent="-304800">
              <a:spcBef>
                <a:spcPts val="0"/>
              </a:spcBef>
              <a:spcAft>
                <a:spcPts val="0"/>
              </a:spcAft>
              <a:buChar char="○"/>
              <a:defRPr sz="1200"/>
            </a:lvl2pPr>
            <a:lvl3pPr marL="1371600" indent="-304800">
              <a:spcBef>
                <a:spcPts val="0"/>
              </a:spcBef>
              <a:spcAft>
                <a:spcPts val="0"/>
              </a:spcAft>
              <a:buChar char="■"/>
              <a:defRPr sz="1200"/>
            </a:lvl3pPr>
            <a:lvl4pPr marL="1828800" indent="-304800">
              <a:spcBef>
                <a:spcPts val="0"/>
              </a:spcBef>
              <a:spcAft>
                <a:spcPts val="0"/>
              </a:spcAft>
              <a:buChar char="●"/>
              <a:defRPr sz="1200"/>
            </a:lvl4pPr>
            <a:lvl5pPr marL="2286000" indent="-304800">
              <a:spcBef>
                <a:spcPts val="0"/>
              </a:spcBef>
              <a:spcAft>
                <a:spcPts val="0"/>
              </a:spcAft>
              <a:buChar char="○"/>
              <a:defRPr sz="1200"/>
            </a:lvl5pPr>
            <a:lvl6pPr marL="2743200" indent="-304800">
              <a:spcBef>
                <a:spcPts val="0"/>
              </a:spcBef>
              <a:spcAft>
                <a:spcPts val="0"/>
              </a:spcAft>
              <a:buChar char="■"/>
              <a:defRPr sz="1200"/>
            </a:lvl6pPr>
            <a:lvl7pPr marL="3200400" indent="-304800">
              <a:spcBef>
                <a:spcPts val="0"/>
              </a:spcBef>
              <a:spcAft>
                <a:spcPts val="0"/>
              </a:spcAft>
              <a:buChar char="●"/>
              <a:defRPr sz="1200"/>
            </a:lvl7pPr>
            <a:lvl8pPr marL="3657600" indent="-304800">
              <a:spcBef>
                <a:spcPts val="0"/>
              </a:spcBef>
              <a:spcAft>
                <a:spcPts val="0"/>
              </a:spcAft>
              <a:buChar char="○"/>
              <a:defRPr sz="1200"/>
            </a:lvl8pPr>
            <a:lvl9pPr marL="4114800" indent="-304800">
              <a:spcBef>
                <a:spcPts val="0"/>
              </a:spcBef>
              <a:spcAft>
                <a:spcPts val="0"/>
              </a:spcAft>
              <a:buChar char="■"/>
              <a:defRPr sz="1200"/>
            </a:lvl9pPr>
          </a:lstStyle>
          <a:p xmlns:a="http://schemas.openxmlformats.org/drawingml/2006/main"/>
        </p:txBody>
      </p:sp>
      <p:sp>
        <p:nvSpPr>
          <p:cNvPr id="31" name="Google Shape;31;p7">
            <a:extLst xmlns:a="http://schemas.openxmlformats.org/drawingml/2006/main">
              <a:ext uri="{FF2B5EF4-FFF2-40B4-BE49-F238E27FC236}">
                <a16:creationId xmlns:a16="http://schemas.microsoft.com/office/drawing/2014/main" id="{25D7EBB5-734C-4E69-AFC0-19D4FCCC0F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72458" y="4663217"/>
            <a:ext cx="548700" cy="393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matchingName="Main point">
  <p:cSld name="MAIN_POI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Google Shape;33;p8">
            <a:extLst xmlns:a="http://schemas.openxmlformats.org/drawingml/2006/main">
              <a:ext uri="{FF2B5EF4-FFF2-40B4-BE49-F238E27FC236}">
                <a16:creationId xmlns:a16="http://schemas.microsoft.com/office/drawing/2014/main" id="{B0B9221A-EB6F-4A04-80AF-E4FF325C878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90250" y="450150"/>
            <a:ext cx="6367800" cy="4090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rmAutofit/>
          </a:bodyPr>
          <a:lstStyle xmlns:a="http://schemas.openxmlformats.org/drawingml/2006/main">
            <a:lvl1pPr>
              <a:spcBef>
                <a:spcPts val="0"/>
              </a:spcBef>
              <a:spcAft>
                <a:spcPts val="0"/>
              </a:spcAft>
              <a:buNone/>
              <a:defRPr sz="4800"/>
            </a:lvl1pPr>
            <a:lvl2pPr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 xmlns:a="http://schemas.openxmlformats.org/drawingml/2006/main"/>
        </p:txBody>
      </p:sp>
      <p:sp>
        <p:nvSpPr>
          <p:cNvPr id="34" name="Google Shape;34;p8">
            <a:extLst xmlns:a="http://schemas.openxmlformats.org/drawingml/2006/main">
              <a:ext uri="{FF2B5EF4-FFF2-40B4-BE49-F238E27FC236}">
                <a16:creationId xmlns:a16="http://schemas.microsoft.com/office/drawing/2014/main" id="{306583A0-3DF1-4CB4-9249-BF061BF1FD5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72458" y="4663217"/>
            <a:ext cx="548700" cy="393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matchingName="Section title and description">
  <p:cSld name="SECTION_TITLE_AND_DESCRI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Google Shape;36;p9">
            <a:extLst xmlns:a="http://schemas.openxmlformats.org/drawingml/2006/main">
              <a:ext uri="{FF2B5EF4-FFF2-40B4-BE49-F238E27FC236}">
                <a16:creationId xmlns:a16="http://schemas.microsoft.com/office/drawing/2014/main" id="{89C1A193-E4C6-4F8F-AA47-3A734D001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-125"/>
            <a:ext cx="4572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2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</a:p>
        </p:txBody>
      </p:sp>
      <p:sp>
        <p:nvSpPr>
          <p:cNvPr id="37" name="Google Shape;37;p9">
            <a:extLst xmlns:a="http://schemas.openxmlformats.org/drawingml/2006/main">
              <a:ext uri="{FF2B5EF4-FFF2-40B4-BE49-F238E27FC236}">
                <a16:creationId xmlns:a16="http://schemas.microsoft.com/office/drawing/2014/main" id="{5C17DBE8-6B98-4403-A20E-E3E0FC3E4B7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65500" y="1233175"/>
            <a:ext cx="4045200" cy="14823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b">
            <a:norm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None/>
              <a:defRPr sz="4200"/>
            </a:lvl1pPr>
            <a:lvl2pPr algn="ctr">
              <a:spcBef>
                <a:spcPts val="0"/>
              </a:spcBef>
              <a:spcAft>
                <a:spcPts val="0"/>
              </a:spcAft>
              <a:buNone/>
              <a:defRPr sz="4200"/>
            </a:lvl2pPr>
            <a:lvl3pPr algn="ctr">
              <a:spcBef>
                <a:spcPts val="0"/>
              </a:spcBef>
              <a:spcAft>
                <a:spcPts val="0"/>
              </a:spcAft>
              <a:buNone/>
              <a:defRPr sz="4200"/>
            </a:lvl3pPr>
            <a:lvl4pPr algn="ctr">
              <a:spcBef>
                <a:spcPts val="0"/>
              </a:spcBef>
              <a:spcAft>
                <a:spcPts val="0"/>
              </a:spcAft>
              <a:buNone/>
              <a:defRPr sz="4200"/>
            </a:lvl4pPr>
            <a:lvl5pPr algn="ctr">
              <a:spcBef>
                <a:spcPts val="0"/>
              </a:spcBef>
              <a:spcAft>
                <a:spcPts val="0"/>
              </a:spcAft>
              <a:buNone/>
              <a:defRPr sz="4200"/>
            </a:lvl5pPr>
            <a:lvl6pPr algn="ctr">
              <a:spcBef>
                <a:spcPts val="0"/>
              </a:spcBef>
              <a:spcAft>
                <a:spcPts val="0"/>
              </a:spcAft>
              <a:buNone/>
              <a:defRPr sz="4200"/>
            </a:lvl6pPr>
            <a:lvl7pPr algn="ctr">
              <a:spcBef>
                <a:spcPts val="0"/>
              </a:spcBef>
              <a:spcAft>
                <a:spcPts val="0"/>
              </a:spcAft>
              <a:buNone/>
              <a:defRPr sz="4200"/>
            </a:lvl7pPr>
            <a:lvl8pPr algn="ctr">
              <a:spcBef>
                <a:spcPts val="0"/>
              </a:spcBef>
              <a:spcAft>
                <a:spcPts val="0"/>
              </a:spcAft>
              <a:buNone/>
              <a:defRPr sz="4200"/>
            </a:lvl8pPr>
            <a:lvl9pPr algn="ctr">
              <a:spcBef>
                <a:spcPts val="0"/>
              </a:spcBef>
              <a:spcAft>
                <a:spcPts val="0"/>
              </a:spcAft>
              <a:buNone/>
              <a:defRPr sz="4200"/>
            </a:lvl9pPr>
          </a:lstStyle>
          <a:p xmlns:a="http://schemas.openxmlformats.org/drawingml/2006/main"/>
        </p:txBody>
      </p:sp>
      <p:sp>
        <p:nvSpPr>
          <p:cNvPr id="38" name="Google Shape;38;p9">
            <a:extLst xmlns:a="http://schemas.openxmlformats.org/drawingml/2006/main">
              <a:ext uri="{FF2B5EF4-FFF2-40B4-BE49-F238E27FC236}">
                <a16:creationId xmlns:a16="http://schemas.microsoft.com/office/drawing/2014/main" id="{D3DC6149-6162-432F-BAA2-7BC5127BEA09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265500" y="2803075"/>
            <a:ext cx="4045200" cy="12351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t">
            <a:norm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/>
            </a:lvl9pPr>
          </a:lstStyle>
          <a:p xmlns:a="http://schemas.openxmlformats.org/drawingml/2006/main"/>
        </p:txBody>
      </p:sp>
      <p:sp>
        <p:nvSpPr>
          <p:cNvPr id="39" name="Google Shape;39;p9">
            <a:extLst xmlns:a="http://schemas.openxmlformats.org/drawingml/2006/main">
              <a:ext uri="{FF2B5EF4-FFF2-40B4-BE49-F238E27FC236}">
                <a16:creationId xmlns:a16="http://schemas.microsoft.com/office/drawing/2014/main" id="{A6B1C8A3-FE4F-4433-A10F-A8C7B055E4E9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939500" y="724075"/>
            <a:ext cx="3837000" cy="36951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rmAutofit/>
          </a:bodyPr>
          <a:lstStyle xmlns:a="http://schemas.openxmlformats.org/drawingml/2006/main">
            <a:lvl1pPr marL="457200" indent="-342900">
              <a:spcBef>
                <a:spcPts val="0"/>
              </a:spcBef>
              <a:spcAft>
                <a:spcPts val="0"/>
              </a:spcAft>
              <a:buChar char="●"/>
              <a:defRPr/>
            </a:lvl1pPr>
            <a:lvl2pPr marL="914400" indent="-317500">
              <a:spcBef>
                <a:spcPts val="0"/>
              </a:spcBef>
              <a:spcAft>
                <a:spcPts val="0"/>
              </a:spcAft>
              <a:buChar char="○"/>
              <a:defRPr/>
            </a:lvl2pPr>
            <a:lvl3pPr marL="1371600" indent="-317500">
              <a:spcBef>
                <a:spcPts val="0"/>
              </a:spcBef>
              <a:spcAft>
                <a:spcPts val="0"/>
              </a:spcAft>
              <a:buChar char="■"/>
              <a:defRPr/>
            </a:lvl3pPr>
            <a:lvl4pPr marL="1828800" indent="-317500">
              <a:spcBef>
                <a:spcPts val="0"/>
              </a:spcBef>
              <a:spcAft>
                <a:spcPts val="0"/>
              </a:spcAft>
              <a:buChar char="●"/>
              <a:defRPr/>
            </a:lvl4pPr>
            <a:lvl5pPr marL="2286000" indent="-317500">
              <a:spcBef>
                <a:spcPts val="0"/>
              </a:spcBef>
              <a:spcAft>
                <a:spcPts val="0"/>
              </a:spcAft>
              <a:buChar char="○"/>
              <a:defRPr/>
            </a:lvl5pPr>
            <a:lvl6pPr marL="2743200" indent="-317500">
              <a:spcBef>
                <a:spcPts val="0"/>
              </a:spcBef>
              <a:spcAft>
                <a:spcPts val="0"/>
              </a:spcAft>
              <a:buChar char="■"/>
              <a:defRPr/>
            </a:lvl6pPr>
            <a:lvl7pPr marL="3200400" indent="-317500">
              <a:spcBef>
                <a:spcPts val="0"/>
              </a:spcBef>
              <a:spcAft>
                <a:spcPts val="0"/>
              </a:spcAft>
              <a:buChar char="●"/>
              <a:defRPr/>
            </a:lvl7pPr>
            <a:lvl8pPr marL="3657600" indent="-317500">
              <a:spcBef>
                <a:spcPts val="0"/>
              </a:spcBef>
              <a:spcAft>
                <a:spcPts val="0"/>
              </a:spcAft>
              <a:buChar char="○"/>
              <a:defRPr/>
            </a:lvl8pPr>
            <a:lvl9pPr marL="4114800" indent="-317500">
              <a:spcBef>
                <a:spcPts val="0"/>
              </a:spcBef>
              <a:spcAft>
                <a:spcPts val="0"/>
              </a:spcAft>
              <a:buChar char="■"/>
              <a:defRPr/>
            </a:lvl9pPr>
          </a:lstStyle>
          <a:p xmlns:a="http://schemas.openxmlformats.org/drawingml/2006/main"/>
        </p:txBody>
      </p:sp>
      <p:sp>
        <p:nvSpPr>
          <p:cNvPr id="40" name="Google Shape;40;p9">
            <a:extLst xmlns:a="http://schemas.openxmlformats.org/drawingml/2006/main">
              <a:ext uri="{FF2B5EF4-FFF2-40B4-BE49-F238E27FC236}">
                <a16:creationId xmlns:a16="http://schemas.microsoft.com/office/drawing/2014/main" id="{DCCD4620-0F2F-4E6A-A6F7-E1F7D705001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72458" y="4663217"/>
            <a:ext cx="548700" cy="393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matchingName="Caption">
  <p:cSld name="CAPTION_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Google Shape;42;p10">
            <a:extLst xmlns:a="http://schemas.openxmlformats.org/drawingml/2006/main">
              <a:ext uri="{FF2B5EF4-FFF2-40B4-BE49-F238E27FC236}">
                <a16:creationId xmlns:a16="http://schemas.microsoft.com/office/drawing/2014/main" id="{E43403FC-F902-4761-94FF-19B906439907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311700" y="4230575"/>
            <a:ext cx="5998800" cy="6051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rmAutofit/>
          </a:bodyPr>
          <a:lstStyle xmlns:a="http://schemas.openxmlformats.org/drawingml/2006/main">
            <a:lvl1pPr marL="45720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 xmlns:a="http://schemas.openxmlformats.org/drawingml/2006/main"/>
        </p:txBody>
      </p:sp>
      <p:sp>
        <p:nvSpPr>
          <p:cNvPr id="43" name="Google Shape;43;p10">
            <a:extLst xmlns:a="http://schemas.openxmlformats.org/drawingml/2006/main">
              <a:ext uri="{FF2B5EF4-FFF2-40B4-BE49-F238E27FC236}">
                <a16:creationId xmlns:a16="http://schemas.microsoft.com/office/drawing/2014/main" id="{67A089C7-417E-4712-ACDE-A03EAF425A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72458" y="4663217"/>
            <a:ext cx="548700" cy="393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91425" tIns="91425" rIns="91425" bIns="9142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70671c7b3e3457c" /><Relationship Type="http://schemas.openxmlformats.org/officeDocument/2006/relationships/slideLayout" Target="/ppt/slideLayouts/slideLayout1.xml" Id="R2564ac3e25f84993" /><Relationship Type="http://schemas.openxmlformats.org/officeDocument/2006/relationships/slideLayout" Target="/ppt/slideLayouts/slideLayout2.xml" Id="R2b967afeec094232" /><Relationship Type="http://schemas.openxmlformats.org/officeDocument/2006/relationships/slideLayout" Target="/ppt/slideLayouts/slideLayout3.xml" Id="R463c1b0cba2d4be3" /><Relationship Type="http://schemas.openxmlformats.org/officeDocument/2006/relationships/slideLayout" Target="/ppt/slideLayouts/slideLayout4.xml" Id="Rc31a2f4bedf04513" /><Relationship Type="http://schemas.openxmlformats.org/officeDocument/2006/relationships/slideLayout" Target="/ppt/slideLayouts/slideLayout5.xml" Id="R4ad19388e1ac4c3f" /><Relationship Type="http://schemas.openxmlformats.org/officeDocument/2006/relationships/slideLayout" Target="/ppt/slideLayouts/slideLayout6.xml" Id="Rbd6b36cf7be94937" /><Relationship Type="http://schemas.openxmlformats.org/officeDocument/2006/relationships/slideLayout" Target="/ppt/slideLayouts/slideLayout7.xml" Id="R3ca66a0a9f1e45dd" /><Relationship Type="http://schemas.openxmlformats.org/officeDocument/2006/relationships/slideLayout" Target="/ppt/slideLayouts/slideLayout8.xml" Id="Rd78a2a9ebd864203" /><Relationship Type="http://schemas.openxmlformats.org/officeDocument/2006/relationships/slideLayout" Target="/ppt/slideLayouts/slideLayout9.xml" Id="R2ccfbd0e1dc14715" /><Relationship Type="http://schemas.openxmlformats.org/officeDocument/2006/relationships/slideLayout" Target="/ppt/slideLayouts/slideLayout10.xml" Id="R2dd1fd46edbb4083" /><Relationship Type="http://schemas.openxmlformats.org/officeDocument/2006/relationships/slideLayout" Target="/ppt/slideLayouts/slideLayout11.xml" Id="R0f519c742a3146f0" /></Relationships>
</file>

<file path=ppt/slideMasters/slideMaster1.xml><?xml version="1.0" encoding="utf-8"?>
<p:sldMaster xmlns:p="http://schemas.openxmlformats.org/presentationml/2006/main">
  <p:cSld name="simple-light-2"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Google Shape;6;p1">
            <a:extLst xmlns:a="http://schemas.openxmlformats.org/drawingml/2006/main">
              <a:ext uri="{FF2B5EF4-FFF2-40B4-BE49-F238E27FC236}">
                <a16:creationId xmlns:a16="http://schemas.microsoft.com/office/drawing/2014/main" id="{07F78204-A722-4796-A21F-D0EB1255832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11700" y="445025"/>
            <a:ext cx="8520600" cy="572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t">
            <a:normAutofit/>
          </a:bodyPr>
          <a:lstStyle xmlns:a="http://schemas.openxmlformats.org/drawingml/2006/main">
            <a:lvl1pPr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</a:defRPr>
            </a:lvl9pPr>
          </a:lstStyle>
          <a:p xmlns:a="http://schemas.openxmlformats.org/drawingml/2006/main"/>
        </p:txBody>
      </p:sp>
      <p:sp>
        <p:nvSpPr>
          <p:cNvPr id="7" name="Google Shape;7;p1">
            <a:extLst xmlns:a="http://schemas.openxmlformats.org/drawingml/2006/main">
              <a:ext uri="{FF2B5EF4-FFF2-40B4-BE49-F238E27FC236}">
                <a16:creationId xmlns:a16="http://schemas.microsoft.com/office/drawing/2014/main" id="{CD837D45-863F-4504-87A0-40782C4BCD07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311700" y="1152475"/>
            <a:ext cx="8520600" cy="341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t">
            <a:normAutofit/>
          </a:bodyPr>
          <a:lstStyle xmlns:a="http://schemas.openxmlformats.org/drawingml/2006/main">
            <a:lvl1pPr marL="4572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har char="●"/>
              <a:defRPr sz="1800">
                <a:solidFill>
                  <a:schemeClr val="dk2"/>
                </a:solidFill>
              </a:defRPr>
            </a:lvl1pPr>
            <a:lvl2pPr marL="91440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har char="○"/>
              <a:defRPr>
                <a:solidFill>
                  <a:schemeClr val="dk2"/>
                </a:solidFill>
              </a:defRPr>
            </a:lvl2pPr>
            <a:lvl3pPr marL="137160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har char="■"/>
              <a:defRPr>
                <a:solidFill>
                  <a:schemeClr val="dk2"/>
                </a:solidFill>
              </a:defRPr>
            </a:lvl3pPr>
            <a:lvl4pPr marL="182880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har char="●"/>
              <a:defRPr>
                <a:solidFill>
                  <a:schemeClr val="dk2"/>
                </a:solidFill>
              </a:defRPr>
            </a:lvl4pPr>
            <a:lvl5pPr marL="228600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har char="○"/>
              <a:defRPr>
                <a:solidFill>
                  <a:schemeClr val="dk2"/>
                </a:solidFill>
              </a:defRPr>
            </a:lvl5pPr>
            <a:lvl6pPr marL="274320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har char="■"/>
              <a:defRPr>
                <a:solidFill>
                  <a:schemeClr val="dk2"/>
                </a:solidFill>
              </a:defRPr>
            </a:lvl6pPr>
            <a:lvl7pPr marL="320040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har char="●"/>
              <a:defRPr>
                <a:solidFill>
                  <a:schemeClr val="dk2"/>
                </a:solidFill>
              </a:defRPr>
            </a:lvl7pPr>
            <a:lvl8pPr marL="365760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har char="○"/>
              <a:defRPr>
                <a:solidFill>
                  <a:schemeClr val="dk2"/>
                </a:solidFill>
              </a:defRPr>
            </a:lvl8pPr>
            <a:lvl9pPr marL="411480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har char="■"/>
              <a:defRPr>
                <a:solidFill>
                  <a:schemeClr val="dk2"/>
                </a:solidFill>
              </a:defRPr>
            </a:lvl9pPr>
          </a:lstStyle>
          <a:p xmlns:a="http://schemas.openxmlformats.org/drawingml/2006/main"/>
        </p:txBody>
      </p:sp>
      <p:sp>
        <p:nvSpPr>
          <p:cNvPr id="8" name="Google Shape;8;p1">
            <a:extLst xmlns:a="http://schemas.openxmlformats.org/drawingml/2006/main">
              <a:ext uri="{FF2B5EF4-FFF2-40B4-BE49-F238E27FC236}">
                <a16:creationId xmlns:a16="http://schemas.microsoft.com/office/drawing/2014/main" id="{97342A3F-91C2-41AF-8E26-A0481A45C92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472458" y="4663217"/>
            <a:ext cx="548700" cy="39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rmAutofit/>
          </a:bodyPr>
          <a:lstStyle xmlns:a="http://schemas.openxmlformats.org/drawingml/2006/main">
            <a:lvl1pPr algn="r">
              <a:buNone/>
              <a:defRPr sz="1000">
                <a:solidFill>
                  <a:schemeClr val="dk2"/>
                </a:solidFill>
              </a:defRPr>
            </a:lvl1pPr>
            <a:lvl2pPr algn="r">
              <a:buNone/>
              <a:defRPr sz="1000">
                <a:solidFill>
                  <a:schemeClr val="dk2"/>
                </a:solidFill>
              </a:defRPr>
            </a:lvl2pPr>
            <a:lvl3pPr algn="r">
              <a:buNone/>
              <a:defRPr sz="1000">
                <a:solidFill>
                  <a:schemeClr val="dk2"/>
                </a:solidFill>
              </a:defRPr>
            </a:lvl3pPr>
            <a:lvl4pPr algn="r">
              <a:buNone/>
              <a:defRPr sz="1000">
                <a:solidFill>
                  <a:schemeClr val="dk2"/>
                </a:solidFill>
              </a:defRPr>
            </a:lvl4pPr>
            <a:lvl5pPr algn="r">
              <a:buNone/>
              <a:defRPr sz="1000">
                <a:solidFill>
                  <a:schemeClr val="dk2"/>
                </a:solidFill>
              </a:defRPr>
            </a:lvl5pPr>
            <a:lvl6pPr algn="r">
              <a:buNone/>
              <a:defRPr sz="1000">
                <a:solidFill>
                  <a:schemeClr val="dk2"/>
                </a:solidFill>
              </a:defRPr>
            </a:lvl6pPr>
            <a:lvl7pPr algn="r">
              <a:buNone/>
              <a:defRPr sz="1000">
                <a:solidFill>
                  <a:schemeClr val="dk2"/>
                </a:solidFill>
              </a:defRPr>
            </a:lvl7pPr>
            <a:lvl8pPr algn="r">
              <a:buNone/>
              <a:defRPr sz="1000">
                <a:solidFill>
                  <a:schemeClr val="dk2"/>
                </a:solidFill>
              </a:defRPr>
            </a:lvl8pPr>
            <a:lvl9pPr algn="r">
              <a:buNone/>
              <a:defRPr sz="1000">
                <a:solidFill>
                  <a:schemeClr val="dk2"/>
                </a:solidFill>
              </a:defRPr>
            </a:lvl9pPr>
          </a:lstStyle>
          <a:p xmlns:a="http://schemas.openxmlformats.org/drawingml/2006/main"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64ac3e25f84993"/>
    <p:sldLayoutId xmlns:r="http://schemas.openxmlformats.org/officeDocument/2006/relationships" id="2147483650" r:id="R2b967afeec094232"/>
    <p:sldLayoutId xmlns:r="http://schemas.openxmlformats.org/officeDocument/2006/relationships" id="2147483651" r:id="R463c1b0cba2d4be3"/>
    <p:sldLayoutId xmlns:r="http://schemas.openxmlformats.org/officeDocument/2006/relationships" id="2147483652" r:id="Rc31a2f4bedf04513"/>
    <p:sldLayoutId xmlns:r="http://schemas.openxmlformats.org/officeDocument/2006/relationships" id="2147483653" r:id="R4ad19388e1ac4c3f"/>
    <p:sldLayoutId xmlns:r="http://schemas.openxmlformats.org/officeDocument/2006/relationships" id="2147483654" r:id="Rbd6b36cf7be94937"/>
    <p:sldLayoutId xmlns:r="http://schemas.openxmlformats.org/officeDocument/2006/relationships" id="2147483655" r:id="R3ca66a0a9f1e45dd"/>
    <p:sldLayoutId xmlns:r="http://schemas.openxmlformats.org/officeDocument/2006/relationships" id="2147483656" r:id="Rd78a2a9ebd864203"/>
    <p:sldLayoutId xmlns:r="http://schemas.openxmlformats.org/officeDocument/2006/relationships" id="2147483657" r:id="R2ccfbd0e1dc14715"/>
    <p:sldLayoutId xmlns:r="http://schemas.openxmlformats.org/officeDocument/2006/relationships" id="2147483658" r:id="R2dd1fd46edbb4083"/>
    <p:sldLayoutId xmlns:r="http://schemas.openxmlformats.org/officeDocument/2006/relationships" id="2147483659" r:id="R0f519c742a3146f0"/>
  </p:sldLayoutIdLst>
  <p:hf sldNum="0" hdr="0" ftr="0" dt="0"/>
  <p:txStyles>
    <p:titleStyle>
      <a:lvl1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lvl1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lvl1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192e3cf3c40a6" /><Relationship Type="http://schemas.openxmlformats.org/officeDocument/2006/relationships/image" Target="/ppt/media/image.png" Id="Rc52699c792a444d7" /><Relationship Type="http://schemas.openxmlformats.org/officeDocument/2006/relationships/notesSlide" Target="/ppt/notesSlides/notesSlide1.xml" Id="Rf5453d0aa1a449b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2fd9e1cc312c404f" /><Relationship Type="http://schemas.openxmlformats.org/officeDocument/2006/relationships/image" Target="/ppt/media/image2.png" Id="Ra37460f148774dc4" /><Relationship Type="http://schemas.openxmlformats.org/officeDocument/2006/relationships/notesSlide" Target="/ppt/notesSlides/notesSlide10.xml" Id="R63ec7fda81514e8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4e18fe58d0e0495d" /><Relationship Type="http://schemas.openxmlformats.org/officeDocument/2006/relationships/image" Target="/ppt/media/image2.png" Id="R3e8e38dc84f34245" /><Relationship Type="http://schemas.openxmlformats.org/officeDocument/2006/relationships/notesSlide" Target="/ppt/notesSlides/notesSlide11.xml" Id="R80277f60be71494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8dbdd0d756c2445b" /><Relationship Type="http://schemas.openxmlformats.org/officeDocument/2006/relationships/image" Target="/ppt/media/image2.png" Id="R730e06d3be2946bc" /><Relationship Type="http://schemas.openxmlformats.org/officeDocument/2006/relationships/notesSlide" Target="/ppt/notesSlides/notesSlide12.xml" Id="R05e4e7706d4e4f6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83a3e75dc55d475d" /><Relationship Type="http://schemas.openxmlformats.org/officeDocument/2006/relationships/image" Target="/ppt/media/image2.png" Id="R831ec07c81cf4dc3" /><Relationship Type="http://schemas.openxmlformats.org/officeDocument/2006/relationships/notesSlide" Target="/ppt/notesSlides/notesSlide13.xml" Id="R6945f8ac8223402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c67da435c6cf4562" /><Relationship Type="http://schemas.openxmlformats.org/officeDocument/2006/relationships/image" Target="/ppt/media/image2.png" Id="Rbfde76fcc0604312" /><Relationship Type="http://schemas.openxmlformats.org/officeDocument/2006/relationships/notesSlide" Target="/ppt/notesSlides/notesSlide14.xml" Id="Rf6bb54b664a24a0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e7f98c14140849ee" /><Relationship Type="http://schemas.openxmlformats.org/officeDocument/2006/relationships/image" Target="/ppt/media/image2.png" Id="R96e810c79ed04d97" /><Relationship Type="http://schemas.openxmlformats.org/officeDocument/2006/relationships/image" Target="/ppt/media/image3.png" Id="Rea95ccdaac4a476d" /><Relationship Type="http://schemas.openxmlformats.org/officeDocument/2006/relationships/notesSlide" Target="/ppt/notesSlides/notesSlide15.xml" Id="R5df2b4d70edd43b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be88ef7f90134e58" /><Relationship Type="http://schemas.openxmlformats.org/officeDocument/2006/relationships/image" Target="/ppt/media/image2.png" Id="R2dccfd1c480442bc" /><Relationship Type="http://schemas.openxmlformats.org/officeDocument/2006/relationships/notesSlide" Target="/ppt/notesSlides/notesSlide16.xml" Id="Radb5eab8a3444bf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c86316cb64304d47" /><Relationship Type="http://schemas.openxmlformats.org/officeDocument/2006/relationships/image" Target="/ppt/media/image2.png" Id="R521c4651ac7c4129" /><Relationship Type="http://schemas.openxmlformats.org/officeDocument/2006/relationships/notesSlide" Target="/ppt/notesSlides/notesSlide17.xml" Id="R79a34fa75d844ecd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ddd1133b5eed4ecc" /><Relationship Type="http://schemas.openxmlformats.org/officeDocument/2006/relationships/image" Target="/ppt/media/image2.png" Id="R020199b0591b49cb" /><Relationship Type="http://schemas.openxmlformats.org/officeDocument/2006/relationships/notesSlide" Target="/ppt/notesSlides/notesSlide18.xml" Id="R0bbf0a9409354e9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ce6f056cf0bc48be" /><Relationship Type="http://schemas.openxmlformats.org/officeDocument/2006/relationships/image" Target="/ppt/media/image2.png" Id="R3cea275d097c4f7f" /><Relationship Type="http://schemas.openxmlformats.org/officeDocument/2006/relationships/notesSlide" Target="/ppt/notesSlides/notesSlide19.xml" Id="Rb467c1e5c74d42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ee83f9a0958448cb" /><Relationship Type="http://schemas.openxmlformats.org/officeDocument/2006/relationships/image" Target="/ppt/media/image2.png" Id="Rac6c26f6e6b641e8" /><Relationship Type="http://schemas.openxmlformats.org/officeDocument/2006/relationships/notesSlide" Target="/ppt/notesSlides/notesSlide2.xml" Id="R97c2122fa045416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4c9578583ef141c0" /><Relationship Type="http://schemas.openxmlformats.org/officeDocument/2006/relationships/image" Target="/ppt/media/image2.png" Id="R5260275565474edc" /><Relationship Type="http://schemas.openxmlformats.org/officeDocument/2006/relationships/notesSlide" Target="/ppt/notesSlides/notesSlide20.xml" Id="R982c483739de4147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9c2ca432d59c4dcd" /><Relationship Type="http://schemas.openxmlformats.org/officeDocument/2006/relationships/image" Target="/ppt/media/image2.png" Id="R4a657a8ce98745ae" /><Relationship Type="http://schemas.openxmlformats.org/officeDocument/2006/relationships/image" Target="/ppt/media/image4.png" Id="R5a342e7fdce64552" /><Relationship Type="http://schemas.openxmlformats.org/officeDocument/2006/relationships/notesSlide" Target="/ppt/notesSlides/notesSlide21.xml" Id="R48527ae566e041cf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d37deb45afbf40a1" /><Relationship Type="http://schemas.openxmlformats.org/officeDocument/2006/relationships/image" Target="/ppt/media/image2.png" Id="Rce5a38779cac4ec9" /><Relationship Type="http://schemas.openxmlformats.org/officeDocument/2006/relationships/notesSlide" Target="/ppt/notesSlides/notesSlide22.xml" Id="R70157c5e10c4405d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2fc06fe3b16b439b" /><Relationship Type="http://schemas.openxmlformats.org/officeDocument/2006/relationships/image" Target="/ppt/media/image2.png" Id="R518f7cab7fa94981" /><Relationship Type="http://schemas.openxmlformats.org/officeDocument/2006/relationships/notesSlide" Target="/ppt/notesSlides/notesSlide23.xml" Id="R9fa21915eebb46f5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c9359d9b66a048c7" /><Relationship Type="http://schemas.openxmlformats.org/officeDocument/2006/relationships/image" Target="/ppt/media/image2.png" Id="Rd589f01d1e234a29" /><Relationship Type="http://schemas.openxmlformats.org/officeDocument/2006/relationships/notesSlide" Target="/ppt/notesSlides/notesSlide24.xml" Id="R4c4de9d9add64390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96adf4b2e6584c3f" /><Relationship Type="http://schemas.openxmlformats.org/officeDocument/2006/relationships/image" Target="/ppt/media/image2.png" Id="R616c5bb58bcf4ed8" /><Relationship Type="http://schemas.openxmlformats.org/officeDocument/2006/relationships/notesSlide" Target="/ppt/notesSlides/notesSlide25.xml" Id="Rc8a0f953bb8f45aa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a8e07c20d4f848bb" /><Relationship Type="http://schemas.openxmlformats.org/officeDocument/2006/relationships/image" Target="/ppt/media/image2.png" Id="Re36c3be22ca14a19" /><Relationship Type="http://schemas.openxmlformats.org/officeDocument/2006/relationships/notesSlide" Target="/ppt/notesSlides/notesSlide26.xml" Id="R0712a63f78d7486d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59b6d9721a9d4051" /><Relationship Type="http://schemas.openxmlformats.org/officeDocument/2006/relationships/image" Target="/ppt/media/image2.png" Id="R23cb8f9f629c401c" /><Relationship Type="http://schemas.openxmlformats.org/officeDocument/2006/relationships/notesSlide" Target="/ppt/notesSlides/notesSlide27.xml" Id="R74424417fd9b4474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c2e7e37ec9514eaa" /><Relationship Type="http://schemas.openxmlformats.org/officeDocument/2006/relationships/image" Target="/ppt/media/image2.png" Id="R210d0104cc8f4ad2" /><Relationship Type="http://schemas.openxmlformats.org/officeDocument/2006/relationships/notesSlide" Target="/ppt/notesSlides/notesSlide28.xml" Id="Rb0d7a41d97174dd0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59ae3c5065a64a40" /><Relationship Type="http://schemas.openxmlformats.org/officeDocument/2006/relationships/image" Target="/ppt/media/image2.png" Id="R7fba3cc51b004414" /><Relationship Type="http://schemas.openxmlformats.org/officeDocument/2006/relationships/notesSlide" Target="/ppt/notesSlides/notesSlide29.xml" Id="Rcd5e3ce6b13a41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f679a4afe2764396" /><Relationship Type="http://schemas.openxmlformats.org/officeDocument/2006/relationships/image" Target="/ppt/media/image2.png" Id="R9067f4a845c24d6d" /><Relationship Type="http://schemas.openxmlformats.org/officeDocument/2006/relationships/notesSlide" Target="/ppt/notesSlides/notesSlide3.xml" Id="R1a3e42b77d6c4e7e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779c9ae88aa442db" /><Relationship Type="http://schemas.openxmlformats.org/officeDocument/2006/relationships/image" Target="/ppt/media/image2.png" Id="Re10bc5fa432b47ef" /><Relationship Type="http://schemas.openxmlformats.org/officeDocument/2006/relationships/notesSlide" Target="/ppt/notesSlides/notesSlide30.xml" Id="Rb31335a88a0340d3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bb7292357d9a40a4" /><Relationship Type="http://schemas.openxmlformats.org/officeDocument/2006/relationships/image" Target="/ppt/media/image2.png" Id="R42939511a88d47b2" /><Relationship Type="http://schemas.openxmlformats.org/officeDocument/2006/relationships/notesSlide" Target="/ppt/notesSlides/notesSlide31.xml" Id="R532163c467a7479c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f184f1af27fe4eb2" /><Relationship Type="http://schemas.openxmlformats.org/officeDocument/2006/relationships/image" Target="/ppt/media/image2.png" Id="R2d0f7a01dc364cc7" /><Relationship Type="http://schemas.openxmlformats.org/officeDocument/2006/relationships/image" Target="/ppt/media/image5.png" Id="Reb8b87335a184d0c" /><Relationship Type="http://schemas.openxmlformats.org/officeDocument/2006/relationships/notesSlide" Target="/ppt/notesSlides/notesSlide32.xml" Id="Ra780dc4951d54d64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74533822ba6a4890" /><Relationship Type="http://schemas.openxmlformats.org/officeDocument/2006/relationships/image" Target="/ppt/media/image2.png" Id="R25c86213b5ee4a09" /><Relationship Type="http://schemas.openxmlformats.org/officeDocument/2006/relationships/notesSlide" Target="/ppt/notesSlides/notesSlide33.xml" Id="R0496e4de2ff94c73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c5ab9087855d4e74" /><Relationship Type="http://schemas.openxmlformats.org/officeDocument/2006/relationships/image" Target="/ppt/media/image2.png" Id="R34a57d46b70048cb" /><Relationship Type="http://schemas.openxmlformats.org/officeDocument/2006/relationships/notesSlide" Target="/ppt/notesSlides/notesSlide34.xml" Id="R87c5d32a8692421e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fd9f34924f814a57" /><Relationship Type="http://schemas.openxmlformats.org/officeDocument/2006/relationships/image" Target="/ppt/media/image2.png" Id="R32c7fb2ebcc242ba" /><Relationship Type="http://schemas.openxmlformats.org/officeDocument/2006/relationships/notesSlide" Target="/ppt/notesSlides/notesSlide35.xml" Id="R470c5c45325f4c10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1fcee1a3cf114f6b" /><Relationship Type="http://schemas.openxmlformats.org/officeDocument/2006/relationships/image" Target="/ppt/media/image2.png" Id="R0792d889ab6a40eb" /><Relationship Type="http://schemas.openxmlformats.org/officeDocument/2006/relationships/notesSlide" Target="/ppt/notesSlides/notesSlide36.xml" Id="R19021261292a4901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15a5390de776453b" /><Relationship Type="http://schemas.openxmlformats.org/officeDocument/2006/relationships/image" Target="/ppt/media/image2.png" Id="R76864d6c2a2e4410" /><Relationship Type="http://schemas.openxmlformats.org/officeDocument/2006/relationships/notesSlide" Target="/ppt/notesSlides/notesSlide37.xml" Id="Rb3bcc22d7d5f49c3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19f22164f22b4226" /><Relationship Type="http://schemas.openxmlformats.org/officeDocument/2006/relationships/image" Target="/ppt/media/image2.png" Id="R863a68e724dd4326" /><Relationship Type="http://schemas.openxmlformats.org/officeDocument/2006/relationships/image" Target="/ppt/media/image6.png" Id="R32e4389cabb14ffd" /><Relationship Type="http://schemas.openxmlformats.org/officeDocument/2006/relationships/notesSlide" Target="/ppt/notesSlides/notesSlide38.xml" Id="Rad2b69dbd8a048ba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0449cd69b2ab48ac" /><Relationship Type="http://schemas.openxmlformats.org/officeDocument/2006/relationships/image" Target="/ppt/media/image2.png" Id="Rd390e22318a046d7" /><Relationship Type="http://schemas.openxmlformats.org/officeDocument/2006/relationships/notesSlide" Target="/ppt/notesSlides/notesSlide39.xml" Id="R8724c26816184f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4f414673083c45b5" /><Relationship Type="http://schemas.openxmlformats.org/officeDocument/2006/relationships/image" Target="/ppt/media/image2.png" Id="Raa0dfa4b420447ea" /><Relationship Type="http://schemas.openxmlformats.org/officeDocument/2006/relationships/notesSlide" Target="/ppt/notesSlides/notesSlide4.xml" Id="R485beb6e9ddb403b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c7e3dfd754546" /><Relationship Type="http://schemas.openxmlformats.org/officeDocument/2006/relationships/image" Target="/ppt/media/image.png" Id="R5645d994c90445d2" /><Relationship Type="http://schemas.openxmlformats.org/officeDocument/2006/relationships/notesSlide" Target="/ppt/notesSlides/notesSlide40.xml" Id="R223a00eafaec41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94fe277575e7428b" /><Relationship Type="http://schemas.openxmlformats.org/officeDocument/2006/relationships/image" Target="/ppt/media/image2.png" Id="R26f7c65ea01545b5" /><Relationship Type="http://schemas.openxmlformats.org/officeDocument/2006/relationships/notesSlide" Target="/ppt/notesSlides/notesSlide5.xml" Id="R1cca55f784474d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063d69edc4a94dca" /><Relationship Type="http://schemas.openxmlformats.org/officeDocument/2006/relationships/image" Target="/ppt/media/image2.png" Id="R32960aaf8401458b" /><Relationship Type="http://schemas.openxmlformats.org/officeDocument/2006/relationships/notesSlide" Target="/ppt/notesSlides/notesSlide6.xml" Id="Re6c3b279f8fe4d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078b90e38b4549e8" /><Relationship Type="http://schemas.openxmlformats.org/officeDocument/2006/relationships/image" Target="/ppt/media/image2.png" Id="Rd5b3ff93cdcf4036" /><Relationship Type="http://schemas.openxmlformats.org/officeDocument/2006/relationships/notesSlide" Target="/ppt/notesSlides/notesSlide7.xml" Id="R00bb6b2aa71f455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def3c59e16114c44" /><Relationship Type="http://schemas.openxmlformats.org/officeDocument/2006/relationships/image" Target="/ppt/media/image2.png" Id="R1922850da3cb4027" /><Relationship Type="http://schemas.openxmlformats.org/officeDocument/2006/relationships/notesSlide" Target="/ppt/notesSlides/notesSlide8.xml" Id="R3487c3a49d3740e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5b33669371894938" /><Relationship Type="http://schemas.openxmlformats.org/officeDocument/2006/relationships/image" Target="/ppt/media/image2.png" Id="R78d42f7d2bb74e95" /><Relationship Type="http://schemas.openxmlformats.org/officeDocument/2006/relationships/notesSlide" Target="/ppt/notesSlides/notesSlide9.xml" Id="R61449d5d557644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7" name="Google Shape;54;p1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2699c792a444d7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514350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55" name="Google Shape;55;p13">
            <a:extLst xmlns:a="http://schemas.openxmlformats.org/drawingml/2006/main">
              <a:ext uri="{FF2B5EF4-FFF2-40B4-BE49-F238E27FC236}">
                <a16:creationId xmlns:a16="http://schemas.microsoft.com/office/drawing/2014/main" id="{4F1B327B-B7C3-41DF-A659-413909C40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725" y="1566700"/>
            <a:ext cx="6872700" cy="132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40" tIns="91440" rIns="91440" bIns="9144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3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AGENTE DE CONTRATAÇÃO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3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 EQUIPE DE APOIO</a:t>
            </a:r>
          </a:p>
        </p:txBody>
      </p:sp>
    </p:spTree>
    <p:extLst>
      <p:ext uri="{BB962C8B-B14F-4D97-AF65-F5344CB8AC3E}">
        <p14:creationId xmlns:p14="http://schemas.microsoft.com/office/powerpoint/2010/main" val="842593064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7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7460f148774dc4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O processo deve contar a história da contratação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8A6CF07B-9017-4F7D-95BB-2AE9415AF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4FEC8A22-DD76-4E6F-8314-BFF99D305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143000"/>
            <a:ext cx="17145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NECESSIDADE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BFF77630-3B9B-4518-B3A7-2C9F78CDD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1181100"/>
            <a:ext cx="504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DFD • alinhamento ao PCA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2A253F67-9F34-4A06-A750-7FFFA4888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609725"/>
            <a:ext cx="17145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SOLUÇÃO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352A4BC0-9177-46FC-AD43-121AF706A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1647825"/>
            <a:ext cx="4895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ETP • riscos • padronização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24366189-3C5D-469B-801D-ACBB7D369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076450"/>
            <a:ext cx="17145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OBJETO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2BCD52C7-F1AB-4FD0-9A72-984DB5D9B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114550"/>
            <a:ext cx="4743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TR • projeto • critérios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2E8FDD1B-F8D8-4901-AE8B-D21D36CC9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543175"/>
            <a:ext cx="17145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VALOR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C18E8B9D-D68A-4891-A900-661CE168F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2581275"/>
            <a:ext cx="459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pesquisa • memória • orçamento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153F82AA-25FB-4A7E-9F58-5E7628EC7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009900"/>
            <a:ext cx="17145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REGRA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95763917-79CD-4FC6-BD8F-229BF368D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3048000"/>
            <a:ext cx="4438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edital • contrato • parecer jurídico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6B478D1E-DFA7-4E1A-940E-375049A56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476625"/>
            <a:ext cx="17145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DECISÃO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A4A6BCE4-3419-4625-A8CC-C70BE83E1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14725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atas • diligências • julgamentos • recursos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253BC722-AD3C-4219-91A1-8F1B633A9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914775"/>
            <a:ext cx="552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Rastreabilidade = cada decisão aponta o documento que lhe dá suporte.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0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8e38dc84f34245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Dar impulso é remover bloqueios com prazo e registro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CC05A14E-B588-4FD4-BB54-FE4D4B150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5C98368A-EECE-4691-8F56-87AD0DAFD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7870" y="1962150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18EDF2F5-9FB7-403B-A643-8663EC4CF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4740" y="1962150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6EE63CC6-9CFE-474F-BCFE-3B77FD8E6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1610" y="1962150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25A69894-41F6-402F-8D70-A7F94CE0D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88480" y="1962150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99633A42-3BE2-46D0-B313-B34AF9B78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45542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8CD95899-11D7-4497-AD70-E113A4ACE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" y="14478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2FE3B08C-823B-4799-BA9A-5C3930B49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28800"/>
            <a:ext cx="130302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IDENTIFICAR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o próximo ato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DC15694B-1741-4BB4-BEA6-C0D3B977D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60270" y="1581150"/>
            <a:ext cx="145542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75586A86-D7C7-46A1-8561-5BDC8531F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4630" y="14478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204E1568-47CE-468D-A2E5-C56FDD4FC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6470" y="1828800"/>
            <a:ext cx="130302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DEFINIR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responsável e prazo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E677D96F-B69B-4E0E-81CB-031EF2446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87140" y="1581150"/>
            <a:ext cx="145542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60D4B4AB-5DF6-4430-A51B-56113F043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14478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8172885B-C540-43DD-8297-5B7DC61AC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3340" y="1828800"/>
            <a:ext cx="130302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COBRAR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retorno objetivo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04CD1103-44D4-4840-8ED7-C8890C49A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4010" y="1581150"/>
            <a:ext cx="145542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55C924B2-671F-45E5-BB50-5EB48B1A6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8370" y="14478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EF38707B-2881-4AD5-A686-115382BFC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0210" y="1828800"/>
            <a:ext cx="130302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REGISTRAR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a movimentação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CD12A278-5008-4D49-A3BB-B5518D6AE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1581150"/>
            <a:ext cx="145542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FF5E5"/>
          </a:solidFill>
          <a:ln xmlns:a="http://schemas.openxmlformats.org/drawingml/2006/main" w="11430">
            <a:solidFill>
              <a:srgbClr val="10B9EE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8689EA44-A0A9-4C01-B13C-D76DA1C31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14478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7F4DED2A-C711-4FDC-9E6E-FCCD42739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7080" y="1828800"/>
            <a:ext cx="130302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ESCALAR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o bloqueio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3885C061-AE67-46EC-8B1B-8A1BD1B98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95600"/>
            <a:ext cx="3238500" cy="914400"/>
          </a:xfrm>
          <a:prstGeom xmlns:a="http://schemas.openxmlformats.org/drawingml/2006/main" prst="roundRect">
            <a:avLst>
              <a:gd name="adj" fmla="val 10417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114300" rIns="13335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algn="l">
              <a:spcAft>
                <a:spcPts val="8"/>
              </a:spcAft>
              <a:defRPr sz="938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595959"/>
                </a:solidFill>
                <a:latin typeface="Arial"/>
                <a:ea typeface="Arial"/>
                <a:cs typeface="Arial"/>
              </a:rPr>
              <a:t>IMPULSO ÚTIL</a:t>
            </a:r>
          </a:p>
          <a:p xmlns:a="http://schemas.openxmlformats.org/drawingml/2006/main">
            <a:pPr algn="l">
              <a:defRPr sz="938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>
                <a:solidFill>
                  <a:srgbClr val="595959"/>
                </a:solidFill>
                <a:latin typeface="Arial"/>
                <a:ea typeface="Arial"/>
                <a:cs typeface="Arial"/>
              </a:rPr>
              <a:t>Despacho claro: pendência + responsável + prazo + consequência.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CB5BB1C3-CCB1-4C78-8015-BC383A9F4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95600"/>
            <a:ext cx="3238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83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6925E051-B46F-4031-9185-D9E65E3C3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7813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836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1CE81583-F747-40BC-99E8-6F9948079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895600"/>
            <a:ext cx="3238500" cy="914400"/>
          </a:xfrm>
          <a:prstGeom xmlns:a="http://schemas.openxmlformats.org/drawingml/2006/main" prst="roundRect">
            <a:avLst>
              <a:gd name="adj" fmla="val 10417"/>
            </a:avLst>
          </a:prstGeom>
          <a:solidFill xmlns:a="http://schemas.openxmlformats.org/drawingml/2006/main">
            <a:srgbClr val="FCECE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114300" rIns="13335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algn="l">
              <a:spcAft>
                <a:spcPts val="8"/>
              </a:spcAft>
              <a:defRPr sz="938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595959"/>
                </a:solidFill>
                <a:latin typeface="Arial"/>
                <a:ea typeface="Arial"/>
                <a:cs typeface="Arial"/>
              </a:rPr>
              <a:t>MOVIMENTO VAZIO</a:t>
            </a:r>
          </a:p>
          <a:p xmlns:a="http://schemas.openxmlformats.org/drawingml/2006/main">
            <a:pPr algn="l">
              <a:defRPr sz="938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>
                <a:solidFill>
                  <a:srgbClr val="595959"/>
                </a:solidFill>
                <a:latin typeface="Arial"/>
                <a:ea typeface="Arial"/>
                <a:cs typeface="Arial"/>
              </a:rPr>
              <a:t>“À providência” sem indicar o que falta ou quando deve voltar.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1F856EA0-1757-490A-BAA1-C654049DA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895600"/>
            <a:ext cx="3238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3B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646AA4F0-C1A6-410F-931C-35B189479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7813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93B4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!</a:t>
            </a:r>
          </a:p>
        </p:txBody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31BAC686-8F77-4B95-8F93-214192384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Base: Lei nº 14.133/2021, art. 8º (acompanhar o trâmite e dar impulso ao procedimento).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3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0e06d3be2946bc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Prazos visíveis evitam urgências fabricadas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C85DD288-7FF5-4F4B-8D66-021990037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5D57BED6-C1B7-4CD2-99D8-943B71BD1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276350"/>
            <a:ext cx="1809750" cy="2190750"/>
          </a:xfrm>
          <a:prstGeom xmlns:a="http://schemas.openxmlformats.org/drawingml/2006/main" prst="roundRect">
            <a:avLst>
              <a:gd name="adj" fmla="val 5263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571500" rIns="133350" bIns="13335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58"/>
              </a:spcAft>
              <a:defRPr sz="105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data de recebimento
objeto e prioridade</a:t>
            </a:r>
          </a:p>
          <a:p xmlns:a="http://schemas.openxmlformats.org/drawingml/2006/main">
            <a:pPr algn="ctr">
              <a:defRPr sz="105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10253F"/>
                </a:solidFill>
                <a:latin typeface="Arial"/>
                <a:ea typeface="Arial"/>
                <a:cs typeface="Arial"/>
              </a:rPr>
              <a:t>triagem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D50A1022-0A5E-4EA7-9BFF-B9A110CD5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276350"/>
            <a:ext cx="18097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ENTROU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024A35B8-0BB9-4F25-84A1-A36D6F6E7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1276350"/>
            <a:ext cx="1809750" cy="2190750"/>
          </a:xfrm>
          <a:prstGeom xmlns:a="http://schemas.openxmlformats.org/drawingml/2006/main" prst="roundRect">
            <a:avLst>
              <a:gd name="adj" fmla="val 5263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571500" rIns="133350" bIns="13335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58"/>
              </a:spcAft>
              <a:defRPr sz="105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responsável atual
prazo interno</a:t>
            </a:r>
          </a:p>
          <a:p xmlns:a="http://schemas.openxmlformats.org/drawingml/2006/main">
            <a:pPr algn="ctr">
              <a:defRPr sz="105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10253F"/>
                </a:solidFill>
                <a:latin typeface="Arial"/>
                <a:ea typeface="Arial"/>
                <a:cs typeface="Arial"/>
              </a:rPr>
              <a:t>produção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FF7BCCD7-4958-4D9B-90E3-F6592C98F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1276350"/>
            <a:ext cx="18097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EM ANÁLISE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96F18A7E-5B55-42AA-B7A1-82CAE6E9C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1276350"/>
            <a:ext cx="1809750" cy="2190750"/>
          </a:xfrm>
          <a:prstGeom xmlns:a="http://schemas.openxmlformats.org/drawingml/2006/main" prst="roundRect">
            <a:avLst>
              <a:gd name="adj" fmla="val 5263"/>
            </a:avLst>
          </a:prstGeom>
          <a:solidFill xmlns:a="http://schemas.openxmlformats.org/drawingml/2006/main">
            <a:srgbClr val="FFF5E5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571500" rIns="133350" bIns="13335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58"/>
              </a:spcAft>
              <a:defRPr sz="105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pendência exata
quem deve responder</a:t>
            </a:r>
          </a:p>
          <a:p xmlns:a="http://schemas.openxmlformats.org/drawingml/2006/main">
            <a:pPr algn="ctr">
              <a:defRPr sz="105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10253F"/>
                </a:solidFill>
                <a:latin typeface="Arial"/>
                <a:ea typeface="Arial"/>
                <a:cs typeface="Arial"/>
              </a:rPr>
              <a:t>retorno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833DB34D-3690-49C7-AA9A-1F7880991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1276350"/>
            <a:ext cx="18097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97912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EM DILIGÊNCIA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8CE5ADAD-B7D7-4DD2-A891-D01BA0535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3675" y="1276350"/>
            <a:ext cx="1809750" cy="2190750"/>
          </a:xfrm>
          <a:prstGeom xmlns:a="http://schemas.openxmlformats.org/drawingml/2006/main" prst="roundRect">
            <a:avLst>
              <a:gd name="adj" fmla="val 5263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571500" rIns="133350" bIns="13335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58"/>
              </a:spcAft>
              <a:defRPr sz="105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check final
próximo evento</a:t>
            </a:r>
          </a:p>
          <a:p xmlns:a="http://schemas.openxmlformats.org/drawingml/2006/main">
            <a:pPr algn="ctr">
              <a:defRPr sz="105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10253F"/>
                </a:solidFill>
                <a:latin typeface="Arial"/>
                <a:ea typeface="Arial"/>
                <a:cs typeface="Arial"/>
              </a:rPr>
              <a:t>liberação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9720EBC7-EABE-41B4-97DA-8AB7A611C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3675" y="1276350"/>
            <a:ext cx="18097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14836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PRONTO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896705C8-554E-42EC-8DD0-FC13B4436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695700"/>
            <a:ext cx="58293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Regra simples: nenhum processo sem dono, prazo e próximo ato.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1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1ec07c81cf4dc3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Decidir exige fato, regra, motivação e registro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87FA24B8-E31C-4C9E-A827-C25FB6349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59963916-5565-43DA-83BC-438DCD6F9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1981200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99637693-90FF-4B9D-B80A-EBA18EE9B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1981200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7A9D6FF8-328D-4CE0-A315-C6538AD9D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1981200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A35DFB09-44CF-4C43-B78B-5DE03CA72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1981200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25372DBB-9C61-419D-8CEB-A41CC5B91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62100"/>
            <a:ext cx="146685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D8499368-03D3-4BBC-A15D-7FF6C30E8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14287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8C57A9F7-6A47-4EAC-A753-894051647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809750"/>
            <a:ext cx="1314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FATO</a:t>
            </a:r>
          </a:p>
          <a:p xmlns:a="http://schemas.openxmlformats.org/drawingml/2006/main">
            <a:pPr algn="ctr">
              <a:defRPr sz="975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comprovado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88A6E3B6-F299-438F-8AB4-94C59DF7D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1562100"/>
            <a:ext cx="146685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C674FCA9-6249-4CEA-9A67-E6232DE91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14287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5DAE032B-2824-4E73-BD5D-CA6B437EE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1809750"/>
            <a:ext cx="1314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REGRA</a:t>
            </a:r>
          </a:p>
          <a:p xmlns:a="http://schemas.openxmlformats.org/drawingml/2006/main">
            <a:pPr algn="ctr">
              <a:defRPr sz="975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legal + edital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E488B107-459D-4746-A525-92328C54E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1562100"/>
            <a:ext cx="146685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91352D5F-8FDA-4AE8-81C1-E08F61694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1025" y="14287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4930CD4B-CA25-4E91-B30A-2C610FD8B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1809750"/>
            <a:ext cx="1314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ANÁLISE</a:t>
            </a:r>
          </a:p>
          <a:p xmlns:a="http://schemas.openxmlformats.org/drawingml/2006/main">
            <a:pPr algn="ctr">
              <a:defRPr sz="975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isonômica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EF576213-1ACD-4ACF-9AAF-F4640C03B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562100"/>
            <a:ext cx="146685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B85F7D89-AA22-4C90-9B8E-CE7827D30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9325" y="14287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7CF0D636-4E71-4A66-91A1-9E6C9C045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1809750"/>
            <a:ext cx="1314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MOTIVO</a:t>
            </a:r>
          </a:p>
          <a:p xmlns:a="http://schemas.openxmlformats.org/drawingml/2006/main">
            <a:pPr algn="ctr">
              <a:defRPr sz="975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explicado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EE4EFB7E-4F6A-4BC1-96CB-766C6A16D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562100"/>
            <a:ext cx="146685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1430">
            <a:solidFill>
              <a:srgbClr val="10B9EE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C9911FD5-4B96-44DB-AA78-14AD5693E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14287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475568D3-87C4-44C5-8D0B-9286497D7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1809750"/>
            <a:ext cx="1314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REGISTRO</a:t>
            </a:r>
          </a:p>
          <a:p xmlns:a="http://schemas.openxmlformats.org/drawingml/2006/main">
            <a:pPr algn="ctr">
              <a:defRPr sz="975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no processo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A1BC0F21-EA98-477F-A0E4-7D231F6AD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9527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Antes de decidir, pergunte: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A9843AAB-5997-4C63-A70A-137D4C4AB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80987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2F77E56E-B2B6-4D02-9F2C-FD4CA7B05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819400"/>
            <a:ext cx="434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As partes tiveram a mesma oportunidade?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80CE076E-9A2E-4CEB-A717-98E0E238A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17182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31DA5354-7520-41FC-A70C-1B54E04B1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181350"/>
            <a:ext cx="434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A diligência esclarece ou altera a proposta?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B3FC49F3-0215-4350-86CC-7E87E4737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53377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8BEFF2B2-4274-4DEF-A878-B083FDBC3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543300"/>
            <a:ext cx="434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A motivação enfrenta o argumento relevante?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A7284D6C-C41B-4EC9-955A-8555134C2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Base: Lei nº 14.133/2021, arts. 5º e 64; edital e regulamento aplicáveis.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1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de76fcc0604312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O agente não substitui as áreas técnicas nem a autoridade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82B869F4-1880-4411-A53B-160D8A486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DD6016B5-64A6-4833-9F2B-DFFA3ECAE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57300"/>
            <a:ext cx="3600450" cy="23812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114300" rIns="13335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algn="l">
              <a:spcAft>
                <a:spcPts val="8"/>
              </a:spcAft>
              <a:defRPr sz="105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95959"/>
                </a:solidFill>
                <a:latin typeface="Arial"/>
                <a:ea typeface="Arial"/>
                <a:cs typeface="Arial"/>
              </a:rPr>
              <a:t>O AGENTE DECIDE</a:t>
            </a:r>
          </a:p>
          <a:p xmlns:a="http://schemas.openxmlformats.org/drawingml/2006/main">
            <a:pPr algn="l">
              <a:defRPr sz="105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595959"/>
                </a:solidFill>
                <a:latin typeface="Arial"/>
                <a:ea typeface="Arial"/>
                <a:cs typeface="Arial"/>
              </a:rPr>
              <a:t>✓ incidentes do certame
✓ conformidade da proposta
✓ diligências e saneamentos cabíveis
✓ julgamento e habilitação
✓ encaminhamento de recursos e resultado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A6BDCC9B-A9E7-4D78-A77D-3ED81C997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57300"/>
            <a:ext cx="3600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83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28DFC674-593F-44DE-8C64-4689D8499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1430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836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A58DBF64-9E58-48CA-A4A8-037204D89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1257300"/>
            <a:ext cx="3600450" cy="23812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CECE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114300" rIns="13335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algn="l">
              <a:spcAft>
                <a:spcPts val="8"/>
              </a:spcAft>
              <a:defRPr sz="105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95959"/>
                </a:solidFill>
                <a:latin typeface="Arial"/>
                <a:ea typeface="Arial"/>
                <a:cs typeface="Arial"/>
              </a:rPr>
              <a:t>O AGENTE NÃO SUBSTITUI</a:t>
            </a:r>
          </a:p>
          <a:p xmlns:a="http://schemas.openxmlformats.org/drawingml/2006/main">
            <a:pPr algn="l">
              <a:defRPr sz="105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595959"/>
                </a:solidFill>
                <a:latin typeface="Arial"/>
                <a:ea typeface="Arial"/>
                <a:cs typeface="Arial"/>
              </a:rPr>
              <a:t>× definição da necessidade
× autoria técnica do ETP/TR/projeto
× reserva orçamentária
× parecer jurídico
× autorização, adjudicação/homologação quando da autoridade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58AF60D3-DF5D-4359-90CD-07CCFAAEC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1257300"/>
            <a:ext cx="3600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3B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EAAF1154-8F48-4315-BE9E-2393AAABF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11430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93B4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5A9CBC11-7CAF-4A44-890B-6D78C34A2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810000"/>
            <a:ext cx="70866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5E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Cautela: dúvida de competência deve ser registrada e encaminhada — nunca absorvida por silêncio.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7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e810c79ed04d97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Coordenar é fazer o processo fluir sem executar tudo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AB07F76A-11DE-43EB-8D68-8043CBCB4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8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95ccdaac4a476d"/>
          <a:srcRect xmlns:a="http://schemas.openxmlformats.org/drawingml/2006/main" l="8219" t="0" r="821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686300" y="1143000"/>
            <a:ext cx="3486150" cy="2781300"/>
          </a:xfrm>
          <a:prstGeom xmlns:a="http://schemas.openxmlformats.org/drawingml/2006/main" prst="roundRect">
            <a:avLst>
              <a:gd name="adj" fmla="val 4795"/>
            </a:avLst>
          </a:prstGeom>
        </p:spPr>
      </p:pic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1EAD2AF4-B3C6-4C03-8378-87B5FE193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19200"/>
            <a:ext cx="3524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742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O agente funciona como integrador do rito: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4069BD40-C718-49B1-9806-FE6B71450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716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63B99C11-F33F-4CEE-B039-BDDF56EBA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1781175"/>
            <a:ext cx="321945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organiza a sequência dos atos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B57B310F-D24E-4A14-9011-69A9ABEBE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8122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BC65CEBA-070F-4A34-9496-E0A0D23AC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190750"/>
            <a:ext cx="321945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confirma responsáveis e entregas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92C64689-441D-4D9D-AB80-13833D3AA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908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F63CF6BC-3FF3-4E1E-9C5C-94435B2DB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600325"/>
            <a:ext cx="321945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mantém uma versão oficial dos documentos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85009378-8809-498F-827A-AD1F3B478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0037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C351FBD1-2C51-43E3-8914-A3F0FE552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09900"/>
            <a:ext cx="321945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resolve interfaces e registra divergências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5FB3A43B-0372-4367-8598-A7DC8A811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099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DAB88144-0423-45CD-B5BC-A2E536856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419475"/>
            <a:ext cx="321945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encaminha o resultado à autoridade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CD01EE0E-7E3D-4913-98A0-A8452DACE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Imagem ilustrativa original. Base funcional: Lei nº 14.133/2021, art. 8º.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7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ccfd1c480442bc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Toda comunicação precisa indicar responsável, prazo e retorno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AB221191-21A2-4886-A397-6A6308461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2B081561-270B-418D-A2DB-5BFB172C8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762125"/>
            <a:ext cx="2000250" cy="2381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0B9EE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236AA213-1C26-44DC-9408-541FDED0D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095500" y="2381250"/>
            <a:ext cx="2000250" cy="8096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0B9EE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0438624C-C77A-4966-A089-AF64481AE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4762500" y="1762125"/>
            <a:ext cx="1809750" cy="2381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0B9EE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04AF8E0A-A84F-4189-A750-9D6A43479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 flipV="1">
            <a:off x="4762500" y="2381250"/>
            <a:ext cx="1809750" cy="8096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0B9EE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10333A8C-11D7-4D2E-8D54-C3065D9F3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809750"/>
            <a:ext cx="1905000" cy="1143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14300" tIns="95250" rIns="114300" bIns="952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AGENTE</a:t>
            </a:r>
          </a:p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coordena o retorno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52CD9E0A-A8A3-4A2D-A4D9-08C820547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333500"/>
            <a:ext cx="209550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DEMANDANTE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C2E9B633-110C-44C3-9687-4A8024D5A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43250"/>
            <a:ext cx="209550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ÁREA TÉCNICA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2C9FF803-DA9C-48DF-8E3A-E4D55A530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1333500"/>
            <a:ext cx="209550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JURÍDICO / CONTROLE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BC7830ED-00C7-4BF2-B2CF-B75B08EA0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143250"/>
            <a:ext cx="209550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ORÇAMENTO / AUTORIDADE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03A07478-D5EA-46A2-8777-DDC0B4B51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01930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8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Pedido objetivo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3FB3369A-E746-4188-A4EE-0B2BE674C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019300"/>
            <a:ext cx="1638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8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Resposta fundamentada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515798A5-83A1-4A1F-99FD-4FF3EEBFB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752850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8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Prazo e versão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11A0FB1C-C2BA-4A65-9017-2160252C6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752850"/>
            <a:ext cx="1485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8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Decisão / validação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1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1c4651ac7c4129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Publicação correta assegura transparência e eficácia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DB12BD8A-2B99-4D0B-A22F-D57BB5DE5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D69D1075-49D5-4135-A145-907A93E7F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200150"/>
            <a:ext cx="18669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9525">
            <a:solidFill>
              <a:srgbClr val="000024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 QUE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541A62BA-B6B9-4A7F-8F37-6FA061927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200150"/>
            <a:ext cx="36766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9525">
            <a:solidFill>
              <a:srgbClr val="000024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ONDE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08D752AF-0F1B-44B7-A271-627995666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200150"/>
            <a:ext cx="24955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9525">
            <a:solidFill>
              <a:srgbClr val="000024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QUANDO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49D1C938-1B11-4E08-BC6E-D1E751E57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62100"/>
            <a:ext cx="18669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6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Edital e anexos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B4781360-B907-48C0-A034-B0A14CCC4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562100"/>
            <a:ext cx="36766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6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PNCP + canais do art. 54 e norma local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84E8C3E4-30BF-4A30-83EC-94E0ECEA2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562100"/>
            <a:ext cx="24955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6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Antes da sessão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380689DB-1C06-47EC-B280-88713A6A9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057400"/>
            <a:ext cx="18669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6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Aviso / ato de contratação direta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4BB0E35E-3E60-4E4C-BBC1-3FDFD2544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057400"/>
            <a:ext cx="36766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6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Sítio oficial; PNCP conforme o caso/sistema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BB67BBA4-C050-4EE2-921B-25DE9C6A9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057400"/>
            <a:ext cx="24955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6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Após autorização / no rito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FF925030-99FC-4968-861D-58DA0EE08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552700"/>
            <a:ext cx="18669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6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Contrato e aditivos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5C24D9FF-3A94-47F5-8CC7-3B0B171C1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552700"/>
            <a:ext cx="36766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6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PNCP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EDC91967-D234-4A16-882E-B6728E8EA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552700"/>
            <a:ext cx="24955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6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Condição de eficácia nos prazos legais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4B79AC78-F385-4529-AE66-F2DF54ACF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048000"/>
            <a:ext cx="18669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6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Atos do certame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F43F5BE3-3EDC-49B0-BD03-56D21ECDF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048000"/>
            <a:ext cx="36766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6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Sistema eletrônico + autos + canais previstos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5BA2B31B-0625-4052-A40D-DA5ADDD86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048000"/>
            <a:ext cx="24955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6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No momento do ato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C6B9BF69-BB6B-4416-8BFE-AD3729371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76650"/>
            <a:ext cx="77724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5E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Municípios até 20 mil habitantes: conferir a transição do art. 176, vigente até 1º/4/2027, e o canal substitutivo.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1DFA20C7-F11B-4FFE-8E14-9DCDD10F0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Base: Lei nº 14.133/2021, arts. 54, 72, parágrafo único, 94, 174 e 176; PNCP e norma local.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0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0199b0591b49cb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Julgamento aplica o edital ao fato — sem criar regra nova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A8EE96FD-E4E2-4500-8BBC-46AF51707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90245383-7040-49DE-B698-63E95CF9C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19200"/>
            <a:ext cx="6858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F7FB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1  RECEBER E PRESERVAR  •  propostas íntegras e horário registrado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4B16D8B5-EB40-4443-B5D8-757CFCECF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1752600"/>
            <a:ext cx="6191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F3FA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2  ORDENAR  •  aplicar o critério previsto no edital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BB4DAEED-45F3-4402-8444-18B93FA6F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3563" y="2286000"/>
            <a:ext cx="5476875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ECF7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3  VERIFICAR  •  conformidade, exequibilidade e documentos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78679DDC-A709-4C09-8520-6B3BE7FEB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819400"/>
            <a:ext cx="47625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E6F5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4  DILIGENCIAR / NEGOCIAR  •  sem mudar a regra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B3879AB4-B4ED-4E02-9E21-978D84C79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7938" y="3352800"/>
            <a:ext cx="4048125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6F3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5  JULGAR E MOTIVAR  •  vencedor rastreável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B42E3E16-8A24-400C-A519-1B8E5D193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Base: Lei nº 14.133/2021, arts. 33, 59 e 64; critérios e regras definidos no edital.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8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ea275d097c4f7f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Habilitação confirma capacidade — sem caça a formalismos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2E728175-4A7D-43E9-9247-09FB90299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7910F39B-B79B-40E9-B33B-3A3EDF493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257300"/>
            <a:ext cx="3676650" cy="990600"/>
          </a:xfrm>
          <a:prstGeom xmlns:a="http://schemas.openxmlformats.org/drawingml/2006/main" prst="roundRect">
            <a:avLst>
              <a:gd name="adj" fmla="val 9615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114300" rIns="13335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algn="l">
              <a:spcAft>
                <a:spcPts val="8"/>
              </a:spcAft>
              <a:defRPr sz="1013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595959"/>
                </a:solidFill>
                <a:latin typeface="Arial"/>
                <a:ea typeface="Arial"/>
                <a:cs typeface="Arial"/>
              </a:rPr>
              <a:t>JURÍDICA</a:t>
            </a:r>
          </a:p>
          <a:p xmlns:a="http://schemas.openxmlformats.org/drawingml/2006/main">
            <a:pPr algn="l">
              <a:defRPr sz="1013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13">
                <a:solidFill>
                  <a:srgbClr val="595959"/>
                </a:solidFill>
                <a:latin typeface="Arial"/>
                <a:ea typeface="Arial"/>
                <a:cs typeface="Arial"/>
              </a:rPr>
              <a:t>existência e representação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6F33236F-2A84-4688-8C9B-6D6F0EC0D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257300"/>
            <a:ext cx="3676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BC83DCB0-02C6-4DDA-B588-D1F8BEE3D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1430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CE9F8C9D-DD0F-44F7-8F02-1C6272EBF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1257300"/>
            <a:ext cx="3676650" cy="990600"/>
          </a:xfrm>
          <a:prstGeom xmlns:a="http://schemas.openxmlformats.org/drawingml/2006/main" prst="roundRect">
            <a:avLst>
              <a:gd name="adj" fmla="val 9615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114300" rIns="13335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algn="l">
              <a:spcAft>
                <a:spcPts val="8"/>
              </a:spcAft>
              <a:defRPr sz="1013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595959"/>
                </a:solidFill>
                <a:latin typeface="Arial"/>
                <a:ea typeface="Arial"/>
                <a:cs typeface="Arial"/>
              </a:rPr>
              <a:t>TÉCNICA</a:t>
            </a:r>
          </a:p>
          <a:p xmlns:a="http://schemas.openxmlformats.org/drawingml/2006/main">
            <a:pPr algn="l">
              <a:defRPr sz="1013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13">
                <a:solidFill>
                  <a:srgbClr val="595959"/>
                </a:solidFill>
                <a:latin typeface="Arial"/>
                <a:ea typeface="Arial"/>
                <a:cs typeface="Arial"/>
              </a:rPr>
              <a:t>aptidão compatível com o objeto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D6DAC9A6-05EE-4F2D-9E72-A7F8F7C80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1257300"/>
            <a:ext cx="3676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28E1D025-D1CF-41F8-923E-C243E3078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11430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85C7C62D-77D3-44DF-8B05-D0ADCE50B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457450"/>
            <a:ext cx="3676650" cy="990600"/>
          </a:xfrm>
          <a:prstGeom xmlns:a="http://schemas.openxmlformats.org/drawingml/2006/main" prst="roundRect">
            <a:avLst>
              <a:gd name="adj" fmla="val 9615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114300" rIns="13335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algn="l">
              <a:spcAft>
                <a:spcPts val="8"/>
              </a:spcAft>
              <a:defRPr sz="1013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595959"/>
                </a:solidFill>
                <a:latin typeface="Arial"/>
                <a:ea typeface="Arial"/>
                <a:cs typeface="Arial"/>
              </a:rPr>
              <a:t>FISCAL, SOCIAL
E TRABALHISTA</a:t>
            </a:r>
          </a:p>
          <a:p xmlns:a="http://schemas.openxmlformats.org/drawingml/2006/main">
            <a:pPr algn="l">
              <a:defRPr sz="1013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13">
                <a:solidFill>
                  <a:srgbClr val="595959"/>
                </a:solidFill>
                <a:latin typeface="Arial"/>
                <a:ea typeface="Arial"/>
                <a:cs typeface="Arial"/>
              </a:rPr>
              <a:t>regularidade exigível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F4BBF43D-9CF5-4913-B3A7-80B3C2045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457450"/>
            <a:ext cx="3676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77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4DA7C7CF-E231-4137-AAB1-16F008621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3431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77C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E2AE09FB-4BB8-4FB0-A62F-89D447182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457450"/>
            <a:ext cx="3676650" cy="990600"/>
          </a:xfrm>
          <a:prstGeom xmlns:a="http://schemas.openxmlformats.org/drawingml/2006/main" prst="roundRect">
            <a:avLst>
              <a:gd name="adj" fmla="val 9615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114300" rIns="13335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algn="l">
              <a:spcAft>
                <a:spcPts val="8"/>
              </a:spcAft>
              <a:defRPr sz="1013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595959"/>
                </a:solidFill>
                <a:latin typeface="Arial"/>
                <a:ea typeface="Arial"/>
                <a:cs typeface="Arial"/>
              </a:rPr>
              <a:t>ECONÔMICO-
FINANCEIRA</a:t>
            </a:r>
          </a:p>
          <a:p xmlns:a="http://schemas.openxmlformats.org/drawingml/2006/main">
            <a:pPr algn="l">
              <a:defRPr sz="1013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13">
                <a:solidFill>
                  <a:srgbClr val="595959"/>
                </a:solidFill>
                <a:latin typeface="Arial"/>
                <a:ea typeface="Arial"/>
                <a:cs typeface="Arial"/>
              </a:rPr>
              <a:t>capacidade nos limites do edital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A72A0E0E-A69E-4264-BC1D-49F9036B2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457450"/>
            <a:ext cx="36766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77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0B066C33-D7A4-4B05-ABFB-4A2EFC9A8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3431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77C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1DE1539F-E71A-4655-8990-9CA133A56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14750"/>
            <a:ext cx="7239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Regra: conferir o que o edital exige; diligenciar o que pode ser esclarecido; não inventar requisito.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DD0B98A1-5025-4063-8095-6050BB454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Base: Lei nº 14.133/2021, arts. 17, 62 a 70. A inversão de fases depende de motivação e previsão editalícia.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4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6c26f6e6b641e8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Ao final, você conduz o processo com método e segurança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C986F74D-64FA-49ED-AB02-F9C6B1614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9A9E0AC7-A915-431A-938F-4B37E1811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19200"/>
            <a:ext cx="2381250" cy="2247900"/>
          </a:xfrm>
          <a:prstGeom xmlns:a="http://schemas.openxmlformats.org/drawingml/2006/main" prst="roundRect">
            <a:avLst>
              <a:gd name="adj" fmla="val 4237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114300" rIns="13335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algn="l">
              <a:spcAft>
                <a:spcPts val="8"/>
              </a:spcAft>
              <a:defRPr sz="938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595959"/>
                </a:solidFill>
                <a:latin typeface="Arial"/>
                <a:ea typeface="Arial"/>
                <a:cs typeface="Arial"/>
              </a:rPr>
              <a:t>1. SITUAR</a:t>
            </a:r>
          </a:p>
          <a:p xmlns:a="http://schemas.openxmlformats.org/drawingml/2006/main">
            <a:pPr algn="l">
              <a:defRPr sz="938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>
                <a:solidFill>
                  <a:srgbClr val="595959"/>
                </a:solidFill>
                <a:latin typeface="Arial"/>
                <a:ea typeface="Arial"/>
                <a:cs typeface="Arial"/>
              </a:rPr>
              <a:t>Reconhecer onde o agente e a equipe de apoio atuam dentro do ciclo completo.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A43D3040-FB87-4B8B-95D2-922A6E1A5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19200"/>
            <a:ext cx="2381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255492E4-EEE9-401A-BF4C-9894878F1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049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A6EF7E4E-7D60-43D8-BD9B-F5BCB3B6D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1219200"/>
            <a:ext cx="2381250" cy="2247900"/>
          </a:xfrm>
          <a:prstGeom xmlns:a="http://schemas.openxmlformats.org/drawingml/2006/main" prst="roundRect">
            <a:avLst>
              <a:gd name="adj" fmla="val 4237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114300" rIns="13335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algn="l">
              <a:spcAft>
                <a:spcPts val="8"/>
              </a:spcAft>
              <a:defRPr sz="938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595959"/>
                </a:solidFill>
                <a:latin typeface="Arial"/>
                <a:ea typeface="Arial"/>
                <a:cs typeface="Arial"/>
              </a:rPr>
              <a:t>2. CONDUZIR</a:t>
            </a:r>
          </a:p>
          <a:p xmlns:a="http://schemas.openxmlformats.org/drawingml/2006/main">
            <a:pPr algn="l">
              <a:defRPr sz="938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>
                <a:solidFill>
                  <a:srgbClr val="595959"/>
                </a:solidFill>
                <a:latin typeface="Arial"/>
                <a:ea typeface="Arial"/>
                <a:cs typeface="Arial"/>
              </a:rPr>
              <a:t>Aplicar um roteiro prático de instrução, impulso, publicação, julgamento e registro.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149B3A27-8EA7-4497-B259-52582FAB6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1219200"/>
            <a:ext cx="2381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77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488226F3-5408-49FC-9880-07522F4C4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1049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77C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77B4A0D9-CD2C-474F-AEC6-0C9E4DBC9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1219200"/>
            <a:ext cx="2381250" cy="2247900"/>
          </a:xfrm>
          <a:prstGeom xmlns:a="http://schemas.openxmlformats.org/drawingml/2006/main" prst="roundRect">
            <a:avLst>
              <a:gd name="adj" fmla="val 4237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114300" rIns="13335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algn="l">
              <a:spcAft>
                <a:spcPts val="8"/>
              </a:spcAft>
              <a:defRPr sz="938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595959"/>
                </a:solidFill>
                <a:latin typeface="Arial"/>
                <a:ea typeface="Arial"/>
                <a:cs typeface="Arial"/>
              </a:rPr>
              <a:t>3. PROTEGER</a:t>
            </a:r>
          </a:p>
          <a:p xmlns:a="http://schemas.openxmlformats.org/drawingml/2006/main">
            <a:pPr algn="l">
              <a:defRPr sz="938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>
                <a:solidFill>
                  <a:srgbClr val="595959"/>
                </a:solidFill>
                <a:latin typeface="Arial"/>
                <a:ea typeface="Arial"/>
                <a:cs typeface="Arial"/>
              </a:rPr>
              <a:t>Usar planejamento, segregação e controles para prevenir falhas e retrabalho.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FDB90909-DF1B-4CD2-BF55-85FBB3EE7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1219200"/>
            <a:ext cx="2381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83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19CC6DFD-6024-4C05-8213-C8AE276D8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11049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836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869E0872-3496-42F5-A385-D4B1DFCF2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667125"/>
            <a:ext cx="63246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Resultado esperado: processo rastreável, decisão motivada e papéis claros.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0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60275565474edc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Cinco erros que fragilizam o julgamento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EB6B2939-32D5-46D6-8902-65B5261FF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8F6984E8-0735-4E14-A016-E1169451A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192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93B4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F3639097-A588-4A39-8EC9-7233655E0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1430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Desclassificar sem enfrentar o fato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204FBC6F-3FA5-484B-870C-DC5894989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190625"/>
            <a:ext cx="323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B9E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B9EE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82F81985-64D0-4498-9505-8ED5A748D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143000"/>
            <a:ext cx="3276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Motivar com item do edital + evidência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EEB62D0E-731A-424A-A1D5-D8980B893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19250"/>
            <a:ext cx="708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6F3D2D19-0C7D-40CC-A440-95DA935F2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7811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93B4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A64B6C7D-81D6-406D-AE2D-9A6D32108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704975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Usar diligência para refazer proposta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E73C30A0-3EFF-4C37-BD27-CD48CE1B1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752600"/>
            <a:ext cx="323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B9E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B9EE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6684EEEF-C1C8-4C36-8415-EB55A2267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704975"/>
            <a:ext cx="3276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Limitar a esclarecimento/saneamento cabível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76D5AFBF-39A1-471E-8860-2B5377287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81225"/>
            <a:ext cx="708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031256F7-5CDD-412E-AF10-6267D496B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431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93B4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8DD9B243-B304-4DBE-99DB-83EA63E1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2669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Tratar iguais de modo diferente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DDE628A2-1287-478A-B36B-77C05782E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314575"/>
            <a:ext cx="323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B9E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B9EE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C948455A-9C2B-4327-8C36-226618860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266950"/>
            <a:ext cx="3276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Repetir o mesmo critério para casos equivalentes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81E489AA-CFA7-41CF-B00B-197947EEF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743200"/>
            <a:ext cx="708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CBA24572-F2BB-4D42-8338-811967752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9051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93B4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7C6674DF-7911-427E-9360-B7CAEC138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828925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Ignorar exequibilidade ou sobrepreço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38395EB2-B8A3-44AC-853E-6924774B1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876550"/>
            <a:ext cx="323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B9E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B9EE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CD193313-A57B-481C-ABA8-1BF329B19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828925"/>
            <a:ext cx="3276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Verificar e registrar a análise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CBF138E6-32FF-4138-8A08-5990C3B2C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305175"/>
            <a:ext cx="708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D8F2B890-3430-481E-AA5C-9AEE56475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671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93B4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C89B826E-2E57-4532-A0FE-D90FAA2C9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3909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Decidir fora da competência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3B6846D6-8D63-4CEE-A221-05EFBE9A9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438525"/>
            <a:ext cx="323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B9E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B9EE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7519B008-5265-4655-847E-4FAFF751B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390900"/>
            <a:ext cx="3276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Encaminhar à área ou autoridade responsável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B9B39D07-CB78-4456-9D1E-88FD20FB1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867150"/>
            <a:ext cx="708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9DA88046-626D-41F6-8AFF-B5CBAFC3D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943350"/>
            <a:ext cx="62103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Teste de qualidade: outra pessoa consegue repetir seu raciocínio lendo os autos?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8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657a8ce98745ae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O resultado da licitação nasce no planejamento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40BFF5DC-6663-4849-B743-BC72C892C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0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342e7fdce64552"/>
          <a:srcRect xmlns:a="http://schemas.openxmlformats.org/drawingml/2006/main" l="2968" t="0" r="296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2450" y="1162050"/>
            <a:ext cx="3924300" cy="2781300"/>
          </a:xfrm>
          <a:prstGeom xmlns:a="http://schemas.openxmlformats.org/drawingml/2006/main" prst="roundRect">
            <a:avLst>
              <a:gd name="adj" fmla="val 4795"/>
            </a:avLst>
          </a:prstGeom>
        </p:spPr>
      </p:pic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5BCD25A0-D896-41CC-9046-A2FC04D31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20015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93B4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93B47"/>
                </a:solidFill>
                <a:latin typeface="Arial"/>
                <a:ea typeface="Arial"/>
                <a:cs typeface="Arial"/>
              </a:rPr>
              <a:t>Planejamento frágil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78AC1DA9-72F4-45A2-91D6-9A61C8F9A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0225" y="1962150"/>
            <a:ext cx="2095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E5B3D788-F25E-4083-ABFD-862A1CE34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962150"/>
            <a:ext cx="2095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D2D525C6-8FDC-46B4-8F34-AFAAD2662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1962150"/>
            <a:ext cx="2095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F2974E8A-AEFF-4C19-801A-B480D767E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714500"/>
            <a:ext cx="733425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CECEF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92A1A7B3-5972-4C67-81E3-D251E00E1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1113" y="15811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045100D1-36F4-4956-8883-7FAC4E573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1962150"/>
            <a:ext cx="5810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8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78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Objeto</a:t>
            </a:r>
          </a:p>
          <a:p xmlns:a="http://schemas.openxmlformats.org/drawingml/2006/main">
            <a:pPr algn="ctr">
              <a:defRPr sz="78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78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ambíguo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6902CC1E-449D-4FDC-9C0A-B769BBA67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1714500"/>
            <a:ext cx="733425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CECEF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4660CD99-8BC7-4E24-A167-50420ED73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19788" y="15811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E05B76D3-CFCB-41D0-BCFE-098012E20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1962150"/>
            <a:ext cx="5810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8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78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Preço</a:t>
            </a:r>
          </a:p>
          <a:p xmlns:a="http://schemas.openxmlformats.org/drawingml/2006/main">
            <a:pPr algn="ctr">
              <a:defRPr sz="78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78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frágil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B6835AC8-16E8-4FD4-A8FD-9E41B9259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714500"/>
            <a:ext cx="733425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CECEF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2612438C-D6F1-47DB-A737-B82E44F12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463" y="15811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3B2B39C7-7446-49E4-A99B-9D59858AF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1962150"/>
            <a:ext cx="5810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8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78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Disputa</a:t>
            </a:r>
          </a:p>
          <a:p xmlns:a="http://schemas.openxmlformats.org/drawingml/2006/main">
            <a:pPr algn="ctr">
              <a:defRPr sz="78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78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confusa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B722D470-9880-4CB9-A2FE-C1D1948FE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3775" y="1714500"/>
            <a:ext cx="733425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CECEF"/>
          </a:solidFill>
          <a:ln xmlns:a="http://schemas.openxmlformats.org/drawingml/2006/main" w="11430">
            <a:solidFill>
              <a:srgbClr val="10B9EE"/>
            </a:solidFill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2E14AF3E-BD6C-4DBD-B60E-B7ACC2993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7138" y="15811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A386A182-55F8-4DFF-9571-6CC916406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1962150"/>
            <a:ext cx="5810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8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78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Execução</a:t>
            </a:r>
          </a:p>
          <a:p xmlns:a="http://schemas.openxmlformats.org/drawingml/2006/main">
            <a:pPr algn="ctr">
              <a:defRPr sz="78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78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conflituosa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F1699F9F-59A2-4F38-8577-A71258879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72415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836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4836F"/>
                </a:solidFill>
                <a:latin typeface="Arial"/>
                <a:ea typeface="Arial"/>
                <a:cs typeface="Arial"/>
              </a:rPr>
              <a:t>Planejamento consistente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52F51798-345C-47D3-917D-AFE2EC89A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0225" y="3467100"/>
            <a:ext cx="2095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E32C3AE7-3775-4D19-8B2D-8BCA75850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467100"/>
            <a:ext cx="2095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0CF335A0-0BA1-49A6-BB03-C6EF9D7D4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3467100"/>
            <a:ext cx="2095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3A4D8D47-AEC5-4BAB-B1AC-BBEAD9B77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238500"/>
            <a:ext cx="733425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BD9866C6-1564-462A-B56F-9F1A7601B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1113" y="31051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2A47B95E-11AE-4DAB-9DA6-95C8B5E11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3486150"/>
            <a:ext cx="5810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8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78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Demanda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DE9997A9-5F7A-4B65-9399-31BB75BE4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238500"/>
            <a:ext cx="733425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7DB31D2B-4091-409F-9367-647F27891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19788" y="31051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26C0B268-B0A1-45A6-B48B-2FE744204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3486150"/>
            <a:ext cx="5810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8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78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Solução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617EFA3E-78EF-44BF-8264-5759123B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238500"/>
            <a:ext cx="733425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4023C1D1-796C-4956-936E-F7517003B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463" y="31051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BF94295B-76DF-4D76-9E67-7CC38BA7E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486150"/>
            <a:ext cx="5810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8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78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Objeto</a:t>
            </a:r>
          </a:p>
        </p:txBody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C894366D-068A-4C0F-8085-34C069504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3775" y="3238500"/>
            <a:ext cx="733425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1430">
            <a:solidFill>
              <a:srgbClr val="10B9EE"/>
            </a:solidFill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841D63B7-64C1-4FEA-9B12-2FE56510E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7138" y="31051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CDFB3D20-2E0F-4112-B4AF-E0037E2C0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3486150"/>
            <a:ext cx="5810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8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78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Controle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3ED6B7DA-B60B-430A-8E08-CF5ABBAA8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Imagem ilustrativa original. Base: Lei nº 14.133/2021, art. 18.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6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5a38779cac4ec9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O PCA transforma demandas dispersas em carteira anual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90A0F875-AFEA-4A51-B13D-431B1FAC4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1DB63264-ECA9-4C1C-85CB-69A4C2845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581150"/>
            <a:ext cx="2514600" cy="762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0B9EE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66809A99-147C-4C50-AC35-15C9931B9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4324350" y="1581150"/>
            <a:ext cx="3028950" cy="762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0B9EE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6FF27243-9A40-486F-B382-13D29BB2A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809750" y="2343150"/>
            <a:ext cx="2514600" cy="1085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0B9EE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DA5C5DB3-2BAC-48D5-8B64-7DE5BB639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 flipV="1">
            <a:off x="4324350" y="2343150"/>
            <a:ext cx="3028950" cy="1085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0B9EE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30B55233-4BFD-4D30-8ED7-31BD6DE84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1809750"/>
            <a:ext cx="1066800" cy="1066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35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35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PCA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B1E1C01F-6263-4535-8C2C-DB8FB0FD0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257300"/>
            <a:ext cx="19050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DEMANDAS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C2C34869-EBC9-4B23-AA95-564647362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1257300"/>
            <a:ext cx="19050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PRIORIDADES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AB0A0E97-E525-4436-86F7-35876423B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105150"/>
            <a:ext cx="19050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CALENDÁRIO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EE716165-0421-4B1B-BB93-7DA97A17C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105150"/>
            <a:ext cx="19050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ORÇAMENTO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6EA84DF2-EC85-41F4-A913-0B81D1378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171825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Agrupar • compatibilizar • priorizar • divulgar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77EEDEC4-73FF-4A79-B5B9-12ACE57F2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95700"/>
            <a:ext cx="73914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Município: regulamente o instrumento, o calendário, as responsabilidades e as hipóteses de revisão.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AB2FC947-B206-47F0-A87B-2B00EEF77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Base: Lei nº 14.133/2021, art. 12, VII; Decreto nº 10.947/2022 como referência federal.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2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8f7cab7fa94981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O PCA organiza agenda, capacidade, orçamento e mercado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3284E889-6DE6-432D-AF1E-371F33B3C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8CC69038-CD05-451A-A024-38472DC7C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1990725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CA9D0F42-9EA3-4E18-9DF5-DEB3064A7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1990725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920293E6-1124-42EE-8B07-E27F9C9B0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1990725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E7850D0A-44EA-4C32-A995-5F2E05627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1990725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D75E9358-9294-48B2-89C9-256839686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81150"/>
            <a:ext cx="1466850" cy="97155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20087AE6-5F4A-4F06-8529-F14CF6F56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14478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71C9518F-974F-436C-B48E-2227F017E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828800"/>
            <a:ext cx="13144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DFDs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consolidados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E02E838C-4EDD-471A-BCBD-F6A17E196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1581150"/>
            <a:ext cx="1466850" cy="97155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5CB2D6C0-CEEE-4B34-9ECF-6AF4853A6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14478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AB7B158F-D973-41DF-8732-42EE47B59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1828800"/>
            <a:ext cx="13144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PCA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aprovado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322F5F34-D2D2-4585-8C03-CB2D80ED0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1581150"/>
            <a:ext cx="1466850" cy="97155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A188DE00-ED15-4E3A-888A-D5A7AF5DC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1025" y="14478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69494C05-E3EF-4B9F-A6C9-457F030BE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1828800"/>
            <a:ext cx="13144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CALENDÁRIO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de processos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2B15FD06-E99D-451E-8637-98D0F3F6B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581150"/>
            <a:ext cx="1466850" cy="97155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3221F2FB-E7B6-4879-A373-8FF98ADC8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9325" y="14478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FBF1D843-D8EF-4ACC-AC90-D8AA91143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1828800"/>
            <a:ext cx="13144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ESTRATÉGIA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de mercado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AD75D687-819B-4403-9B4E-F479AB17B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581150"/>
            <a:ext cx="1466850" cy="97155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1430">
            <a:solidFill>
              <a:srgbClr val="10B9EE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0B356C00-D6E4-4168-A2A1-1C3F1E55E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14478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847F2974-F2B4-4A31-84F2-9A9A53273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1828800"/>
            <a:ext cx="13144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CONTRATOS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no tempo certo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CBB3018B-4CEB-44C7-AB62-99B63628F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71800"/>
            <a:ext cx="2381250" cy="914400"/>
          </a:xfrm>
          <a:prstGeom xmlns:a="http://schemas.openxmlformats.org/drawingml/2006/main" prst="roundRect">
            <a:avLst>
              <a:gd name="adj" fmla="val 10417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114300" rIns="13335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algn="l">
              <a:spcAft>
                <a:spcPts val="8"/>
              </a:spcAft>
              <a:defRPr sz="90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5959"/>
                </a:solidFill>
                <a:latin typeface="Arial"/>
                <a:ea typeface="Arial"/>
                <a:cs typeface="Arial"/>
              </a:rPr>
              <a:t>CAPACIDADE</a:t>
            </a:r>
          </a:p>
          <a:p xmlns:a="http://schemas.openxmlformats.org/drawingml/2006/main">
            <a:pPr algn="l">
              <a:defRPr sz="90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595959"/>
                </a:solidFill>
                <a:latin typeface="Arial"/>
                <a:ea typeface="Arial"/>
                <a:cs typeface="Arial"/>
              </a:rPr>
              <a:t>Distribui carga da equipe ao longo do ano.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65DA84C1-ADE8-4565-8586-329375A6A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71800"/>
            <a:ext cx="2381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92B555B8-5DF8-4031-8324-EB9296055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575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39F43A21-24FC-4D25-A7EC-CDBB4D858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971800"/>
            <a:ext cx="2381250" cy="914400"/>
          </a:xfrm>
          <a:prstGeom xmlns:a="http://schemas.openxmlformats.org/drawingml/2006/main" prst="roundRect">
            <a:avLst>
              <a:gd name="adj" fmla="val 10417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114300" rIns="13335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algn="l">
              <a:spcAft>
                <a:spcPts val="8"/>
              </a:spcAft>
              <a:defRPr sz="90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5959"/>
                </a:solidFill>
                <a:latin typeface="Arial"/>
                <a:ea typeface="Arial"/>
                <a:cs typeface="Arial"/>
              </a:rPr>
              <a:t>ORÇAMENTO</a:t>
            </a:r>
          </a:p>
          <a:p xmlns:a="http://schemas.openxmlformats.org/drawingml/2006/main">
            <a:pPr algn="l">
              <a:defRPr sz="90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595959"/>
                </a:solidFill>
                <a:latin typeface="Arial"/>
                <a:ea typeface="Arial"/>
                <a:cs typeface="Arial"/>
              </a:rPr>
              <a:t>Antecipação melhora compatibilidade e prioridade.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2EBE44B8-2EFD-444E-AC9F-DA54DA50C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971800"/>
            <a:ext cx="2381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77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469936A5-FC54-40BF-B837-F17BAE2BA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28575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77C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</a:t>
            </a:r>
          </a:p>
        </p:txBody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E9D11B10-35FB-44CA-9B22-90C02B3CC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971800"/>
            <a:ext cx="2381250" cy="914400"/>
          </a:xfrm>
          <a:prstGeom xmlns:a="http://schemas.openxmlformats.org/drawingml/2006/main" prst="roundRect">
            <a:avLst>
              <a:gd name="adj" fmla="val 10417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114300" rIns="13335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algn="l">
              <a:spcAft>
                <a:spcPts val="8"/>
              </a:spcAft>
              <a:defRPr sz="90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5959"/>
                </a:solidFill>
                <a:latin typeface="Arial"/>
                <a:ea typeface="Arial"/>
                <a:cs typeface="Arial"/>
              </a:rPr>
              <a:t>MERCADO</a:t>
            </a:r>
          </a:p>
          <a:p xmlns:a="http://schemas.openxmlformats.org/drawingml/2006/main">
            <a:pPr algn="l">
              <a:defRPr sz="90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595959"/>
                </a:solidFill>
                <a:latin typeface="Arial"/>
                <a:ea typeface="Arial"/>
                <a:cs typeface="Arial"/>
              </a:rPr>
              <a:t>Agrupamento e calendário ampliam competição.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9CF0D6FB-4EC9-4EA7-8085-96DC307D3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971800"/>
            <a:ext cx="2381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83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70E2E14D-854F-4741-BD69-7AD5173BC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8575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836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5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89f01d1e234a29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O ETP começa pela necessidade — não pelo objeto pronto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4D1B5814-929E-4AB7-A73C-F57A60877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44DEAB9E-077F-4A14-8A58-E878DB85B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2573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49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49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EA0E2EA4-AA41-41ED-B911-36D9F86CA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66900"/>
            <a:ext cx="2305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QUAL PROBLEMA?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2893BB85-7035-4368-A115-325975B12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05050"/>
            <a:ext cx="20764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Necessidade pública, usuários, quantidade e resultado esperado.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B0FF6196-8C0F-4325-8160-DAC0143DE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2573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49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49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EA7B8532-9B9D-4892-9C58-792C95A12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1866900"/>
            <a:ext cx="2305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QUAIS SOLUÇÕES?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6CE4B03C-85D2-4515-A939-8AD47ADFE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305050"/>
            <a:ext cx="20764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Alternativas de mercado, padronização, contratação correlata ou não contratação.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66A83992-AF35-4FB3-9019-E98BE4B02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2573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836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49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49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AEBC8030-91C9-4F79-8449-A7DAF50CC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1866900"/>
            <a:ext cx="2305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QUAL É VIÁVEL?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BBD7BCD1-1C8A-41C5-BD35-6F8753096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305050"/>
            <a:ext cx="20764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Benefícios, custos, riscos, sustentabilidade e providências para implantar.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39B48B34-F783-4665-9A7E-1A7BB2FDD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43300"/>
            <a:ext cx="73914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Saída do ETP: conclusão motivada sobre a viabilidade e a solução que seguirá para TR ou projeto.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4EA66EFB-8BC8-45F7-8267-35D990CD0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Base: Lei nº 14.133/2021, art. 6º, XX, e art. 18, § 1º; IN SEGES nº 58/2022 como referência/obrigação em transferências.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4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6c5bb58bcf4ed8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O ETP compara soluções e antecipa riscos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71763895-7A64-45B7-B711-D2FA1D0DF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E4FBD2C9-4BEC-4533-8005-65BABF516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314450"/>
            <a:ext cx="22860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NECESSIDADE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CA167AA2-236D-4219-BA5B-2A54A0BBF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1314450"/>
            <a:ext cx="22860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SOLUÇÕES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F77F342D-8937-4DDB-88F1-364EB1442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124200"/>
            <a:ext cx="22860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C97912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RISCOS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C17573D4-A739-48E0-AB59-D9DD886E9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1581150"/>
            <a:ext cx="31242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0B9EE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A824BB10-0D7C-46F1-BF82-A253774B1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1847850"/>
            <a:ext cx="1543050" cy="12763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0B9EE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6D26D214-BEC5-4C50-86AE-6CD81DAF0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5410200" y="1847850"/>
            <a:ext cx="1543050" cy="12763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0B9EE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F769EC25-3C51-4833-964F-85A2D3A1F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1228725"/>
            <a:ext cx="2400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0B9E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B9EE"/>
                </a:solidFill>
                <a:latin typeface="Arial"/>
                <a:ea typeface="Arial"/>
                <a:cs typeface="Arial"/>
              </a:rPr>
              <a:t>O ETP deve demonstrar: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09B71457-0DBD-4949-B826-F99525CE4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1676400"/>
            <a:ext cx="24955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• dimensão real da demanda</a:t>
            </a:r>
          </a:p>
          <a:p xmlns:a="http://schemas.openxmlformats.org/drawingml/2006/main">
            <a:pPr algn="ctr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• alternativas consideradas</a:t>
            </a:r>
          </a:p>
          <a:p xmlns:a="http://schemas.openxmlformats.org/drawingml/2006/main">
            <a:pPr algn="ctr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• critérios de comparação</a:t>
            </a:r>
          </a:p>
          <a:p xmlns:a="http://schemas.openxmlformats.org/drawingml/2006/main">
            <a:pPr algn="ctr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• riscos relevantes e respostas</a:t>
            </a:r>
          </a:p>
          <a:p xmlns:a="http://schemas.openxmlformats.org/drawingml/2006/main">
            <a:pPr algn="ctr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• providências antes do contrato</a:t>
            </a:r>
          </a:p>
          <a:p xmlns:a="http://schemas.openxmlformats.org/drawingml/2006/main">
            <a:pPr algn="ctr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• conclusão de viabilidade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84031046-FD05-49A5-9BF3-09BAA576F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752850"/>
            <a:ext cx="6819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5E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Cuidado: análise de riscos complementa o ETP; não é apenas uma tabela decorativa.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8DF8FBA0-03C3-462F-9CAC-3DF675519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Base: Lei nº 14.133/2021, art. 18, X e § 1º.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2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6c3be22ca14a19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Padronizar reduz custo, variação e retrabalho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566F98C2-DE41-45BD-81B7-7102B719C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E34090D1-C3E4-4DE8-A764-C8ECF19C0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57300"/>
            <a:ext cx="3524250" cy="2209800"/>
          </a:xfrm>
          <a:prstGeom xmlns:a="http://schemas.openxmlformats.org/drawingml/2006/main" prst="roundRect">
            <a:avLst>
              <a:gd name="adj" fmla="val 4310"/>
            </a:avLst>
          </a:prstGeom>
          <a:solidFill xmlns:a="http://schemas.openxmlformats.org/drawingml/2006/main">
            <a:srgbClr val="FCECE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114300" rIns="13335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algn="l">
              <a:spcAft>
                <a:spcPts val="8"/>
              </a:spcAft>
              <a:defRPr sz="105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95959"/>
                </a:solidFill>
                <a:latin typeface="Arial"/>
                <a:ea typeface="Arial"/>
                <a:cs typeface="Arial"/>
              </a:rPr>
              <a:t>SEM PADRÃO</a:t>
            </a:r>
          </a:p>
          <a:p xmlns:a="http://schemas.openxmlformats.org/drawingml/2006/main">
            <a:pPr algn="l">
              <a:defRPr sz="105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595959"/>
                </a:solidFill>
                <a:latin typeface="Arial"/>
                <a:ea typeface="Arial"/>
                <a:cs typeface="Arial"/>
              </a:rPr>
              <a:t>• descrições diferentes para o mesmo item
• unidades de medida inconsistentes
• comparação de preços frágil
• estoque e fiscalização mais difíceis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1DA1EAF6-E3B4-4964-A3F3-1E45A65E2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57300"/>
            <a:ext cx="3524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3B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7FA9478E-103D-43C7-81C2-6AB82C751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1430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93B4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EDD7BB32-0763-4835-A015-CB625EAD3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1257300"/>
            <a:ext cx="3524250" cy="2209800"/>
          </a:xfrm>
          <a:prstGeom xmlns:a="http://schemas.openxmlformats.org/drawingml/2006/main" prst="roundRect">
            <a:avLst>
              <a:gd name="adj" fmla="val 4310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114300" rIns="13335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algn="l">
              <a:spcAft>
                <a:spcPts val="8"/>
              </a:spcAft>
              <a:defRPr sz="105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95959"/>
                </a:solidFill>
                <a:latin typeface="Arial"/>
                <a:ea typeface="Arial"/>
                <a:cs typeface="Arial"/>
              </a:rPr>
              <a:t>COM CATÁLOGO</a:t>
            </a:r>
          </a:p>
          <a:p xmlns:a="http://schemas.openxmlformats.org/drawingml/2006/main">
            <a:pPr algn="l">
              <a:defRPr sz="105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595959"/>
                </a:solidFill>
                <a:latin typeface="Arial"/>
                <a:ea typeface="Arial"/>
                <a:cs typeface="Arial"/>
              </a:rPr>
              <a:t>• especificação reutilizável
• linguagem comum entre setores
• pesquisa comparável
• ganho de escala e menor retrabalho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900B6CDB-39B3-489C-ACBD-B882B3EC9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1257300"/>
            <a:ext cx="3524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83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20459774-A945-456C-A8B4-6C8C66222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11430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836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61C4C056-E384-4D7B-99B8-9432F2CEA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714750"/>
            <a:ext cx="6438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Exceção é possível, mas precisa explicar por que o padrão não atende ao caso concreto.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593533CF-A90A-4447-872E-41711028A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Base: Lei nº 14.133/2021, art. 19, II e § 2º; catálogo eletrônico e modelos aplicáveis.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4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cb8f9f629c401c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O TR traduz a solução em obrigação contratável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42D2EFF9-55ED-4B55-998B-F1D215046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7F6B615B-4131-467E-A33F-06279EA8E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2133600"/>
            <a:ext cx="38100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1F2A3D38-EF86-45C2-8229-ED6C16A4E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133600"/>
            <a:ext cx="38100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52549FC4-4B3E-4BD2-9786-8536CCC5A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8425" y="2133600"/>
            <a:ext cx="38100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EF3C1B2D-C456-4F92-BB77-80226C064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76400"/>
            <a:ext cx="1724025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91DC58C8-9192-4FEE-A27D-30BD121BE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2563" y="15430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D76F09F1-CAA0-425F-9A9A-616E68242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924050"/>
            <a:ext cx="1571625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ETP</a:t>
            </a:r>
          </a:p>
          <a:p xmlns:a="http://schemas.openxmlformats.org/drawingml/2006/main">
            <a:pPr algn="ctr">
              <a:defRPr sz="105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escolhe a solução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3D9A7EAD-B7A1-4C32-AB70-61B51E4E1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1676400"/>
            <a:ext cx="1724025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10B9EE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965AD7B0-BFD2-4356-815F-E5D1E2B40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3288" y="15430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E65B2074-B80C-48E2-A57C-828E6D72D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1924050"/>
            <a:ext cx="1571625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TR</a:t>
            </a:r>
          </a:p>
          <a:p xmlns:a="http://schemas.openxmlformats.org/drawingml/2006/main">
            <a:pPr algn="ctr">
              <a:defRPr sz="105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define a contratação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B4EAE95D-53C0-4ADF-92C8-2163A444A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1676400"/>
            <a:ext cx="1724025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47DE202F-D94A-4750-BAE1-544F3E9DD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4013" y="15430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30F5E20D-A3AF-404E-BBFD-D49A987AB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924050"/>
            <a:ext cx="1571625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EDITAL</a:t>
            </a:r>
          </a:p>
          <a:p xmlns:a="http://schemas.openxmlformats.org/drawingml/2006/main">
            <a:pPr algn="ctr">
              <a:defRPr sz="105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abre a disputa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FE164C3B-79AD-4605-A717-E5DC55E6F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6075" y="1676400"/>
            <a:ext cx="1724025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1430">
            <a:solidFill>
              <a:srgbClr val="10B9EE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3EC73C4A-FEA7-45C1-9AA7-E507897B2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4738" y="15430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D0B13F2E-64AC-40D2-9C70-9202E9108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1924050"/>
            <a:ext cx="1571625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CONTRATO</a:t>
            </a:r>
          </a:p>
          <a:p xmlns:a="http://schemas.openxmlformats.org/drawingml/2006/main">
            <a:pPr algn="ctr">
              <a:defRPr sz="105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obriga e mede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4CFD1EDF-2045-4F2E-9933-AB5A4BEB0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105150"/>
            <a:ext cx="590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O TR deve permitir que três públicos entendam a mesma coisa: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EC32E0B4-CB2E-4857-8852-DB0C9F89D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543300"/>
            <a:ext cx="18097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MERCADO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9BE7E233-E31B-442E-9519-BDC6DAD2F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3543300"/>
            <a:ext cx="18097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JULGADOR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18EB92BB-A5F4-47FC-B2C4-8817374F0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3543300"/>
            <a:ext cx="18097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FISCAL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0D686524-DCDE-47CE-8EE8-2FEA09AD8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Base: Lei nº 14.133/2021, art. 6º, XXIII, e art. 18, II; IN SEGES/ME nº 81/2022 como referência federal.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2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0d0104cc8f4ad2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Um TR completo responde nove perguntas essenciais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07A53382-2B29-441B-BB99-C768DE58E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150B2537-0D89-49F7-8570-A88E662F4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573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139191B9-A656-4208-B97C-A199E5794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20967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O quê?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F1790EF7-40FA-4EA6-935D-084EA8507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4859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objeto e quantitativos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AC5B895F-65FA-449F-A76D-16A18A6F5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857375"/>
            <a:ext cx="200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0E3EC272-219C-4D2D-A0CC-749BA1345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12573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77C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8BAC4E15-7DF5-42DD-817E-058ABCFE7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120967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Por quê?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59BCDB37-FA13-4844-B604-9214985DA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14859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fundamentação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18CCA75E-20C3-4B9E-A707-851FD56DE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1857375"/>
            <a:ext cx="200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3CB7C268-3B65-412C-A9D9-DD6BB21E6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2573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0094FD32-0649-4978-A8A2-14F287254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20967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Como?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044681EC-1D5E-4219-892F-752C63946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4859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execução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E8A52D16-609B-4FB5-92F6-6A3B72898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857375"/>
            <a:ext cx="200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D50947F9-2C0B-423C-AA0A-F9C8CFE85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1336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256CA2E1-B40E-4F74-A71A-52197937C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08597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Como medir?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8D593786-E96C-433C-B579-24BAE7AF5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622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gestão e fiscalização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1D613395-331C-48E6-AB35-55F6EE9C9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733675"/>
            <a:ext cx="200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ADA0B6A3-1C49-46DE-9BCC-327EBB36F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1336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77C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7ECBEA20-0CC6-427E-BED2-A30C9A3A0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08597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Como pagar?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F9948C04-9AA6-4573-A30C-818AF0362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3622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medição e pagamento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C678D48E-3009-46EF-A178-93EECE09F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733675"/>
            <a:ext cx="200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F24CDEBC-91F1-463D-96DD-FB0EB42AB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1336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9CEA9B4A-0A93-432D-9327-79295FF95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08597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Como escolher?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48B04150-8A1A-45B1-9647-78068B014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3622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seleção do fornecedor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BFE4BACE-8286-40B6-8EBE-5AE370416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733675"/>
            <a:ext cx="200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2185F067-A0A3-42D0-9954-37D4A6A4F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099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CD1141DF-E329-4240-9FBA-E8A896BD7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96227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Quanto?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CCC243AC-FE45-455E-A5F2-52CE12996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2385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estimativa de valor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B804A0C2-E16F-4966-885D-1D4FB4229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609975"/>
            <a:ext cx="200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64234008-49F2-4176-B57B-CF79476DB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30099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77C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68D6F7BD-6C96-46DC-B02A-313055B44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96227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Com quais recursos?</a:t>
            </a:r>
          </a:p>
        </p:txBody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5C994403-BF82-4D68-BED7-E48A47DCB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2385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adequação orçamentária</a:t>
            </a:r>
          </a:p>
        </p:txBody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98A7B4DF-6BF2-484C-A88C-29D5ABFA8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609975"/>
            <a:ext cx="200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1F5906D1-6DB1-4428-9076-B7285DBB7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0099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9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913E1D16-3ADD-40F7-95DD-F29F7DA23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96227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Por quanto tempo?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510357B4-B51D-4FF5-8FBB-C7A10AEC5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2385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prazo e vigência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E8F8F853-BBF0-4B37-949E-B654FB0FA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609975"/>
            <a:ext cx="200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4857C85B-306E-4F99-9727-7506EBDAB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752850"/>
            <a:ext cx="66675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5E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Coerência interna: critérios de aceitação, pagamento e sanção devem conversar entre si.</a:t>
            </a:r>
          </a:p>
        </p:txBody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6D25174D-DD4B-4612-8F05-0A5C31E18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Síntese didática dos elementos do art. 6º, XXIII, da Lei nº 14.133/2021.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2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ba3cc51b004414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Projetos definem o objeto de engenharia no nível correto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42202AEB-9A37-4B4D-AC8F-E1D8EE38C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7E9F7D32-F431-49FF-A483-B7E93F526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238250"/>
            <a:ext cx="762000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ANTEPROJETO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B4BE49CC-C5E1-46BC-BDAD-52C4B5EDA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1609725"/>
            <a:ext cx="4876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parâmetros e concepção da contratação integrada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7107C8D4-A695-4AB2-A89B-BDFA7EA9A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114550"/>
            <a:ext cx="6477000" cy="704850"/>
          </a:xfrm>
          <a:prstGeom xmlns:a="http://schemas.openxmlformats.org/drawingml/2006/main" prst="roundRect">
            <a:avLst>
              <a:gd name="adj" fmla="val 10811"/>
            </a:avLst>
          </a:prstGeom>
          <a:solidFill xmlns:a="http://schemas.openxmlformats.org/drawingml/2006/main">
            <a:srgbClr val="DDF1F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PROJETO BÁSICO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170F09C6-75D8-48F8-95AD-46DB6959E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2505075"/>
            <a:ext cx="4991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solução definida com precisão suficiente para licitar e avaliar custo, método e prazo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7999F870-4A98-49EA-924E-3A7F8431F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3105150"/>
            <a:ext cx="5334000" cy="704850"/>
          </a:xfrm>
          <a:prstGeom xmlns:a="http://schemas.openxmlformats.org/drawingml/2006/main" prst="roundRect">
            <a:avLst>
              <a:gd name="adj" fmla="val 10811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PROJETO EXECUTIVO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4F24AB4B-B682-4D75-A990-53B37F7E8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4861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detalhamento completo para execução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33B8AC6C-111B-4E60-BF4C-CA1CEF6C4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829050"/>
            <a:ext cx="65913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Papel do agente: conferir presença, aprovação e compatibilidade — não assumir autoria técnica.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E6EDB3E9-2C6E-456F-A95A-192442F44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Base: Lei nº 14.133/2021, art. 6º, XXIV a XXVI, e art. 46.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5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67f4a845c24d6d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A aula percorre uma única cadeia de decisões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4F71CB48-05DD-419A-BFAE-7464929DB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D1A385BF-1966-4FCA-8785-20F52F19C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2209800"/>
            <a:ext cx="30480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FC7F100F-C1EC-454B-86EC-71750CCD6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209800"/>
            <a:ext cx="30480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9CE87F42-296B-4C3A-BBFA-F75BB9C61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209800"/>
            <a:ext cx="30480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A950C89C-E2FA-4984-AEBF-B0D14940A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209800"/>
            <a:ext cx="30480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6637DB5F-315E-41D1-9F38-B98B0E513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790700"/>
            <a:ext cx="140970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297ABD87-4673-4B37-9203-A923AAF70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6573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B98E9D42-1F40-4D5D-81F5-FF20F1E0E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38350"/>
            <a:ext cx="1257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PAPEL</a:t>
            </a:r>
          </a:p>
          <a:p xmlns:a="http://schemas.openxmlformats.org/drawingml/2006/main">
            <a:pPr algn="ctr">
              <a:defRPr sz="101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institucional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432320A9-EBD1-4D1C-A155-135A634F4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1790700"/>
            <a:ext cx="140970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5103649D-34C0-4F2C-BCA4-BB9940028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6573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99243A29-7842-4681-A903-D9121B02C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2038350"/>
            <a:ext cx="1257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TRABALHO</a:t>
            </a:r>
          </a:p>
          <a:p xmlns:a="http://schemas.openxmlformats.org/drawingml/2006/main">
            <a:pPr algn="ctr">
              <a:defRPr sz="101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do certame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61072486-B175-44C2-86A2-535674F9F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1790700"/>
            <a:ext cx="140970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F7E7B8EF-F5B9-433E-B828-4D3B636CB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16573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3406A388-708C-44BB-8F47-FFA228CC9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038350"/>
            <a:ext cx="1257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PLANEJAMENTO</a:t>
            </a:r>
          </a:p>
          <a:p xmlns:a="http://schemas.openxmlformats.org/drawingml/2006/main">
            <a:pPr algn="ctr">
              <a:defRPr sz="101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encadeado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050534B1-4CA3-4991-8963-46F44230B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1790700"/>
            <a:ext cx="140970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73B6DE04-3689-4F85-9CBD-DF8A6114A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16573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8D67D0C2-B321-4BBE-AF58-89002B329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038350"/>
            <a:ext cx="1257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CONTROLES</a:t>
            </a:r>
          </a:p>
          <a:p xmlns:a="http://schemas.openxmlformats.org/drawingml/2006/main">
            <a:pPr algn="ctr">
              <a:defRPr sz="101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de prontidão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FEB084AE-48E9-4949-98F7-2ECE23B57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90700"/>
            <a:ext cx="140970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1430">
            <a:solidFill>
              <a:srgbClr val="10B9EE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72315E6D-47D1-4035-9862-40A46F70B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6573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09105448-971C-44BC-95EB-ADC0365CB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038350"/>
            <a:ext cx="1257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CAUTELA E</a:t>
            </a:r>
          </a:p>
          <a:p xmlns:a="http://schemas.openxmlformats.org/drawingml/2006/main">
            <a:pPr algn="ctr">
              <a:defRPr sz="101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responsabilidade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EC30B3CB-8CDA-4F25-97BD-F864F9016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200150"/>
            <a:ext cx="6324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A pergunta central muda a cada bloco, mas o processo é um só: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35865920-424D-44A6-AE96-972AB7540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124200"/>
            <a:ext cx="647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“O que precisa estar pronto para que o próximo ato seja legítimo e executável?”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6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0bc5fa432b47ef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Edital seguro mantém rastreabilidade com o planejamento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09984179-C561-46CA-8D24-9995CF9D1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E5735CEC-1B63-4363-B3D3-42318A228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181100"/>
            <a:ext cx="18478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9525">
            <a:solidFill>
              <a:srgbClr val="000024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PERGUNTA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56375BEC-D3C5-4995-82CD-D28118C5A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1181100"/>
            <a:ext cx="16764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9525">
            <a:solidFill>
              <a:srgbClr val="000024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ETP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E03246C8-A42B-45ED-AB0A-145AC148A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1181100"/>
            <a:ext cx="17335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9525">
            <a:solidFill>
              <a:srgbClr val="000024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TR / PROJETO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03CC6FFF-C381-4AB8-A09B-B7819A3F2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1181100"/>
            <a:ext cx="15240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9525">
            <a:solidFill>
              <a:srgbClr val="000024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EDITAL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3FD2E961-3536-4753-AD1F-D78D987C2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1181100"/>
            <a:ext cx="12763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9525">
            <a:solidFill>
              <a:srgbClr val="000024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CONTRATO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4FF964B4-506B-4112-ADDB-0BAF419D5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43050"/>
            <a:ext cx="18478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4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Qual resultado?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0E0713EC-B3CB-481D-B9F1-A786B85E6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1543050"/>
            <a:ext cx="16764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necessidade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8586D3E2-68FB-4CAF-9C0B-0B6BEBAD1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1543050"/>
            <a:ext cx="17335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objeto e entrega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6719F937-7BA9-4096-81E1-0BFA85C20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1543050"/>
            <a:ext cx="15240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critério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48B67CE3-3854-4B84-AADB-D07443FD0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1543050"/>
            <a:ext cx="12763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obrigação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0514A8EE-2117-41A1-B580-2F5C0E052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981200"/>
            <a:ext cx="18478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4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Qual quantidade?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6CDAA462-D857-4DC7-B21D-FF59FFA70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1981200"/>
            <a:ext cx="16764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memória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EE0B9324-D006-4E1B-BF00-90D5987AC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1981200"/>
            <a:ext cx="17335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quantitativo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0322E44B-DDBD-45AC-925E-6B561A55F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1981200"/>
            <a:ext cx="15240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lote/item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C8757E5E-8344-475F-9009-8189E9669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1981200"/>
            <a:ext cx="12763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execução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A907E61F-4208-4651-B1AD-EC0C2C74D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419350"/>
            <a:ext cx="18478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4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Qual qualidade?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28C7DB95-371E-4827-AD1D-8664C6B54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2419350"/>
            <a:ext cx="16764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alternativas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A86C9723-4E08-431A-81F2-F967E0950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2419350"/>
            <a:ext cx="17335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especificação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F4DB6453-A063-4FDA-9660-E7B624590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419350"/>
            <a:ext cx="15240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aceitação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B3788F9B-42AB-4C30-ADBB-D9938C959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419350"/>
            <a:ext cx="12763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fiscalização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38A0D826-9BAF-4764-B832-2EFC7322E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857500"/>
            <a:ext cx="18478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4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Qual risco?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011BE3B3-4C80-42F9-B90A-A54E81630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2857500"/>
            <a:ext cx="16764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análise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C05635A6-05AA-470A-93F4-F5930AEF6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2857500"/>
            <a:ext cx="17335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respostas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296131C2-E84D-4D6D-AD0B-F5F6108E6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857500"/>
            <a:ext cx="15240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regra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1368612C-7DA8-472E-B88F-628453A31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0"/>
            <a:ext cx="12763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alocação</a:t>
            </a:r>
          </a:p>
        </p:txBody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3EBF73BB-D64B-4589-8D05-2267467BE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95650"/>
            <a:ext cx="18478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4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Qual custo?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6D9F5C42-06C2-45C3-8A4E-3F4F92B66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3295650"/>
            <a:ext cx="16764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comparação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03C4372D-93A7-4B86-8258-C26CA2716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3295650"/>
            <a:ext cx="17335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estimativa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9258D45C-6EEE-434E-BEA3-DD2A3FA30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3295650"/>
            <a:ext cx="15240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orçamento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448C3C05-FA22-4B32-B277-7E37A2001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295650"/>
            <a:ext cx="12763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4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pagamento</a:t>
            </a:r>
          </a:p>
        </p:txBody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FA71AC7F-7B0D-400E-A728-F695D4C92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752850"/>
            <a:ext cx="55245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CECE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B93B47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B93B47"/>
                </a:solidFill>
                <a:latin typeface="Arial"/>
                <a:ea typeface="Arial"/>
                <a:cs typeface="Arial"/>
              </a:rPr>
              <a:t>Divergência entre colunas = ponto de controle antes da publicação.</a:t>
            </a:r>
          </a:p>
        </p:txBody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B5EC747A-81A9-4BB3-B437-1370D3AA0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Base: Lei nº 14.133/2021, arts. 18, 25 e 53.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0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939511a88d47b2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A norma aplicável deve ser identificada antes do rito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A162216A-330C-49F0-90DC-5393D9366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F71C3EE7-214C-41E4-956B-77A0FA4F8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162050"/>
            <a:ext cx="73914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LEI Nº 14.133/2021  •  NORMAS GERAIS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14F3FF23-9481-48AF-806F-A06F2D0FD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43100"/>
            <a:ext cx="66294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DDEFF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LEIS ORÇAMENTÁRIAS  •  REGRAS DE TRANSFERÊNCIA  •  NORMAS SETORIAIS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5625D84C-E14C-4A20-B8EC-763F49FDA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724150"/>
            <a:ext cx="58674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REGULAMENTO MUNICIPAL  •  DECRETOS  •  PORTARIAS  •  MANUAIS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1700AA0D-86CA-43B4-8FF7-CA24EEE7E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3390900"/>
            <a:ext cx="51054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EDITAL  •  TR / PROJETO  •  ATOS DE DESIGNAÇÃO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6D0662A0-F9F5-44F6-9279-72D7CFF1E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905250"/>
            <a:ext cx="7162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88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788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Regra municipal primeiro: normas federais podem ser adotadas ou ser obrigatórias em hipóteses específicas, como transferências da União.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D11E43D0-C309-46F6-B828-E84CAB370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Base: Lei nº 14.133/2021, art. 187; verificar a incidência de normas federais e locais no caso concreto.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8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0f7a01dc364cc7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Preço estimado é método documentado — não média automática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236DA6E2-FB3D-43BA-8EEF-B34B9DF19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8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8b87335a184d0c"/>
          <a:srcRect xmlns:a="http://schemas.openxmlformats.org/drawingml/2006/main" l="2740" t="0" r="274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3400" y="1143000"/>
            <a:ext cx="3943350" cy="2781300"/>
          </a:xfrm>
          <a:prstGeom xmlns:a="http://schemas.openxmlformats.org/drawingml/2006/main" prst="roundRect">
            <a:avLst>
              <a:gd name="adj" fmla="val 4795"/>
            </a:avLst>
          </a:prstGeom>
        </p:spPr>
      </p:pic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2DE9E28F-97C4-48E4-9593-71239BCED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181100"/>
            <a:ext cx="3105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Formação do preço estimado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C94A8D78-5450-4B11-8F68-38F620C5F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16954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34836D10-2D8A-45C8-86A2-DF4A9CE79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1704975"/>
            <a:ext cx="2781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objeto comparável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FF5C923E-4D62-4AC7-93DD-EC4C861FD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10502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B122C0E0-D32B-4552-8E57-E9E8BF23C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114550"/>
            <a:ext cx="2781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fontes identificadas e atuais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15739156-CAD5-4151-BE6D-9124C2BA3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5146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B73A7BD0-4050-48D7-A945-2F07687E2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524125"/>
            <a:ext cx="2781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condições comerciais equivalentes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710C6F61-C08D-4580-BD2F-0D5ED11E6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92417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858F6082-3595-476F-8532-62D3DECE9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933700"/>
            <a:ext cx="2781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tratamento dos valores discrepantes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716A5C0A-A9DA-45B3-B55E-F6E2EA62D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3337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ECEF4FC2-06D9-4117-A29C-B96D11C8D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343275"/>
            <a:ext cx="2781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método e memória de cálculo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3F4F9D2B-C90C-492E-A439-D1011B4FD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3638550"/>
            <a:ext cx="302895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5E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Supervisionar ≠ produzir sozinho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3B8EEA09-77F6-4437-9314-2E995EA31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Imagem ilustrativa original. Base: Lei nº 14.133/2021, art. 23; IN SEGES/ME nº 65/2021.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6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c86213b5ee4a09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O agente supervisiona a pesquisa; não fabrica o resultado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4D92CDC7-DA6C-4DD5-834C-2794F99BC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E318E784-CC51-4829-B429-0E7F2EB6B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62050"/>
            <a:ext cx="73152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none" lIns="495300" tIns="38100" rIns="1333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SISTEMAS OFICIAIS / BASES PÚBLICAS</a:t>
            </a:r>
            <a:r>
              <a:rPr sz="900">
                <a:solidFill>
                  <a:srgbClr val="10253F"/>
                </a:solidFill>
                <a:latin typeface="Arial"/>
                <a:ea typeface="Arial"/>
                <a:cs typeface="Arial"/>
              </a:rPr>
              <a:t>   •   priorizar quando compatíveis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6314B495-BBF1-48C4-BA2C-7FA277E48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2573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836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C289F787-7315-44B4-B1D7-6928A5440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1714500"/>
            <a:ext cx="66675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none" lIns="495300" tIns="38100" rIns="1333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CONTRATAÇÕES SIMILARES</a:t>
            </a:r>
            <a:r>
              <a:rPr sz="900">
                <a:solidFill>
                  <a:srgbClr val="10253F"/>
                </a:solidFill>
                <a:latin typeface="Arial"/>
                <a:ea typeface="Arial"/>
                <a:cs typeface="Arial"/>
              </a:rPr>
              <a:t>   •   ajustar data e condições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272B25F0-104C-4318-83F5-E1E29DDAD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8097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836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011A9360-799C-4EC5-9411-6CB461341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266950"/>
            <a:ext cx="60198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none" lIns="495300" tIns="38100" rIns="1333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MÍDIA / SÍTIOS ESPECIALIZADOS</a:t>
            </a:r>
            <a:r>
              <a:rPr sz="900">
                <a:solidFill>
                  <a:srgbClr val="10253F"/>
                </a:solidFill>
                <a:latin typeface="Arial"/>
                <a:ea typeface="Arial"/>
                <a:cs typeface="Arial"/>
              </a:rPr>
              <a:t>   •   registrar acesso e comparabilidade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36DED9FF-74E4-457F-96E3-01858B25B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3622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D8F4AC42-45C4-4D9A-918B-E72FCEA6D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819400"/>
            <a:ext cx="53721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5E5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none" lIns="495300" tIns="38100" rIns="1333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FORNECEDORES</a:t>
            </a:r>
            <a:r>
              <a:rPr sz="900">
                <a:solidFill>
                  <a:srgbClr val="10253F"/>
                </a:solidFill>
                <a:latin typeface="Arial"/>
                <a:ea typeface="Arial"/>
                <a:cs typeface="Arial"/>
              </a:rPr>
              <a:t>   •   seleção justificada e proposta formal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8C58BB5B-CA3F-4BA6-88FC-ED1BE58A1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9146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97912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690044B9-B09D-4B7B-A247-BA44A5CC0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3371850"/>
            <a:ext cx="47244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none" lIns="495300" tIns="38100" rIns="133350" bIns="38100" anchor="ctr">
            <a:normAutofit fontScale="99212"/>
          </a:bodyPr>
          <a:lstStyle xmlns:a="http://schemas.openxmlformats.org/drawingml/2006/main"/>
          <a:p xmlns:a="http://schemas.openxmlformats.org/drawingml/2006/main">
            <a:pPr algn="l">
              <a:defRPr sz="90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NOTAS FISCAIS / OUTRAS BASES</a:t>
            </a:r>
            <a:r>
              <a:rPr sz="900">
                <a:solidFill>
                  <a:srgbClr val="10253F"/>
                </a:solidFill>
                <a:latin typeface="Arial"/>
                <a:ea typeface="Arial"/>
                <a:cs typeface="Arial"/>
              </a:rPr>
              <a:t>   •   usar conforme norma e disponibilidade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2D4B1AA3-9D7F-4A43-90FE-BC34223F8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34671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FBF2B846-93DF-4437-8DF8-3E4571CD0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857625"/>
            <a:ext cx="7353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Checklist do agente: fonte • data • objeto • unidade • condições • dispersão • método • justificativa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402195F5-2FC3-47A4-AF5F-9C1CCE5EF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A IN SEGES/ME nº 65/2021 obriga entes municipais em transferências voluntárias da União e pode orientar norma local.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3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2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a57d46b70048cb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Fiscal deve ser identificado com capacidade e antecedência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1EB6FE98-1331-476F-B2D3-CFC31C8EB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6533F1D9-3B14-4881-B631-97BBAABF0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4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4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F20B7F35-9B26-4303-8CA9-EC92F6152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228725"/>
            <a:ext cx="180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COMPETÊNCIA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7A435217-16AD-473B-BB0B-2AF4D11AB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1228725"/>
            <a:ext cx="5143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conhece o objeto e suas condições de execução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83E45A13-4C9B-42B8-BF3F-038BD428A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714500"/>
            <a:ext cx="697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84D7E23F-550E-4ED1-8939-D9B5ABCD5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240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4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4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C2FF4E55-68C4-4BED-8023-7D242F5F0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876425"/>
            <a:ext cx="180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CAPACIDADE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CF3BD481-9F5F-4AB0-B04A-96CCDC6D3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1876425"/>
            <a:ext cx="5143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tem tempo, meios e número viável de contratos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20CAFB24-482B-4E27-92AA-EABCBB6E5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362200"/>
            <a:ext cx="697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6E6A4D0A-7E1E-42DD-97CB-F4F3CB5EE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4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4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CE3BD73A-0AE4-48FD-938E-B6C74C735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524125"/>
            <a:ext cx="180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INDEPENDÊNCIA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F6004427-CB53-4113-8B6F-504E64D44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524125"/>
            <a:ext cx="5143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evita conflito e acumulação de funções de risco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40EC3C8F-9B5E-4CC9-8826-434DF3401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009900"/>
            <a:ext cx="697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7C778826-9709-4EBF-9DD7-2B300358F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19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836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4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4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789B970A-E0D0-4A45-8B53-59B53CE0A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171825"/>
            <a:ext cx="180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CIÊNCIA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2060F70E-3106-4EC0-878B-E1A1D8134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171825"/>
            <a:ext cx="5143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conhece atribuições antes da designação formal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B38226F2-1BAA-4C00-95F7-FE5BFE01F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57600"/>
            <a:ext cx="697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333301C7-FCFF-4251-9110-241063E56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695700"/>
            <a:ext cx="71628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Planejamento deve prever o modelo de gestão e eventual capacitação antes da celebração.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95B4F1D4-EEA5-4126-A951-066E6C998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Base: Lei nº 14.133/2021, arts. 18, § 1º, X, e 117; Decreto nº 11.246/2022 como referência federal.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3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0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c7fb2ebcc242ba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A contratação precisa caber no orçamento e no exercício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A9BA6A27-ED25-490C-ABFE-6EF1951CA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44C22ADB-2A14-4F13-AF63-F2BE5548B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019300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9BBD9C7C-6511-49DC-872E-B5DB6DBDB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019300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0D048E8C-42D7-4260-8551-9FCF099BB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019300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6D442E68-D929-497B-9917-E5ED30B76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019300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F2D80ADD-8BA1-4497-ACFD-B51D5349F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0"/>
            <a:ext cx="146685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7BF141B1-24B0-45E9-AD21-B822728EA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14859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6156F072-1C5E-4852-8E96-B375424A0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866900"/>
            <a:ext cx="13144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ESTIMATIVA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compatível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27F0040A-55EB-427B-B887-496C98FEA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1619250"/>
            <a:ext cx="146685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9FC6B45D-26EE-4488-A651-BB4F4C8F8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14859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9D116657-9AD2-46AE-AE16-43E0491E0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1866900"/>
            <a:ext cx="13144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CLASSIFICAÇÃO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orçamentária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38CDECE0-78C8-44F5-B014-3CBA86209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1619250"/>
            <a:ext cx="146685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F2918EF3-1613-40B4-A378-F721920E6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1025" y="14859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F6733D86-8442-4014-B0B7-BDA3950A4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1866900"/>
            <a:ext cx="13144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SALDO /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PREVISÃO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21347184-619E-435F-824B-6390F29BC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619250"/>
            <a:ext cx="146685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0115E47D-EF9D-4CB2-B126-15D1D789A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9325" y="14859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4F419E96-6F7F-485C-8311-6DAE6AE22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1866900"/>
            <a:ext cx="13144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DECLARAÇÕES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necessárias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4DC9E91A-4FA7-4A6B-9914-CD35B588C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619250"/>
            <a:ext cx="146685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1430">
            <a:solidFill>
              <a:srgbClr val="10B9EE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12B7F815-61AD-4FCB-A448-F725B9341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14859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66335B0E-1971-4405-8A79-F8ACBB536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1866900"/>
            <a:ext cx="13144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AUTORIZAÇÃO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para avançar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0A72C7A1-2A8A-42BE-97D2-212E1B486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09900"/>
            <a:ext cx="3238500" cy="895350"/>
          </a:xfrm>
          <a:prstGeom xmlns:a="http://schemas.openxmlformats.org/drawingml/2006/main" prst="roundRect">
            <a:avLst>
              <a:gd name="adj" fmla="val 10638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114300" rIns="13335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algn="l">
              <a:spcAft>
                <a:spcPts val="8"/>
              </a:spcAft>
              <a:defRPr sz="90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5959"/>
                </a:solidFill>
                <a:latin typeface="Arial"/>
                <a:ea typeface="Arial"/>
                <a:cs typeface="Arial"/>
              </a:rPr>
              <a:t>LICITAÇÃO</a:t>
            </a:r>
          </a:p>
          <a:p xmlns:a="http://schemas.openxmlformats.org/drawingml/2006/main">
            <a:pPr algn="l">
              <a:defRPr sz="90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595959"/>
                </a:solidFill>
                <a:latin typeface="Arial"/>
                <a:ea typeface="Arial"/>
                <a:cs typeface="Arial"/>
              </a:rPr>
              <a:t>Confirmar compatibilidade com planejamento e leis orçamentárias.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CBADAA13-3564-4DFD-887C-F4F2A915A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09900"/>
            <a:ext cx="3238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77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6A2E372D-E689-475A-B3FB-27A73727A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956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77C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6BB40071-B001-4408-B6CC-5B3790A28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009900"/>
            <a:ext cx="3238500" cy="895350"/>
          </a:xfrm>
          <a:prstGeom xmlns:a="http://schemas.openxmlformats.org/drawingml/2006/main" prst="roundRect">
            <a:avLst>
              <a:gd name="adj" fmla="val 10638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114300" rIns="13335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algn="l">
              <a:spcAft>
                <a:spcPts val="8"/>
              </a:spcAft>
              <a:defRPr sz="90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5959"/>
                </a:solidFill>
                <a:latin typeface="Arial"/>
                <a:ea typeface="Arial"/>
                <a:cs typeface="Arial"/>
              </a:rPr>
              <a:t>CONTRATAÇÃO DIRETA</a:t>
            </a:r>
          </a:p>
          <a:p xmlns:a="http://schemas.openxmlformats.org/drawingml/2006/main">
            <a:pPr algn="l">
              <a:defRPr sz="90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595959"/>
                </a:solidFill>
                <a:latin typeface="Arial"/>
                <a:ea typeface="Arial"/>
                <a:cs typeface="Arial"/>
              </a:rPr>
              <a:t>Instruir com demonstração de compatibilidade dos recursos.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613A2E04-A667-4344-9532-075EE5DE5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009900"/>
            <a:ext cx="3238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78F9302F-BEFA-40BD-9D3F-7164F0724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8956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</a:t>
            </a:r>
          </a:p>
        </p:txBody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28EBF193-32BD-414F-BFCD-B1BFAEFAC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Base: Lei nº 14.133/2021, arts. 18, 72, IV, e 150; LRF e normas orçamentárias aplicáveis.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3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1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92d889ab6a40eb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Conferir o edital é testar coerência, competição e execução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26D25BFA-5765-4D46-A3DB-804171DC7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120827F5-7BE1-4002-97D2-0D8EB1BCF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3825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TR / PROJETO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2D53D4D9-165E-4380-842C-E5325F5AC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23825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EDITAL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DCC17C59-73FE-445B-A06A-7FAD04ACB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23825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CONTRATO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52A0EA26-7F99-4BBD-BABA-882311C5D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1466850"/>
            <a:ext cx="7048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0B9EE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757F6805-E15D-47DB-B211-5B17119E8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1466850"/>
            <a:ext cx="7048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0B9EE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E215859D-BBD8-4E5A-9EEE-F4A1D56A3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195262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8ADCE5F9-17F7-42C9-9D69-91EB29349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1962150"/>
            <a:ext cx="556260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objeto, lote e quantitativos coincidem?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98600F55-CCF9-4CE0-8A10-53F92E7D8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3050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8F0367E0-7694-4533-932D-50D076382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2314575"/>
            <a:ext cx="556260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critério de julgamento é executável?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B8F48C96-79C3-4A03-B121-57F538A9D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65747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0EB6146D-2A9F-40AC-A9EC-EFF162920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2667000"/>
            <a:ext cx="556260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habilitação é proporcional ao risco?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0F301EA7-41E5-4FBD-AE79-C2FB7F8F0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0099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10C744C5-D6E7-4C72-957A-868F40F75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3019425"/>
            <a:ext cx="556260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prazos, garantias e sanções convergem?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C7ABFB8B-12F8-428C-BDC1-DF15910EA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36232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A30B67E6-8C7A-40BF-8B53-616387386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3371850"/>
            <a:ext cx="556260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publicação contém todos os anexos?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6A8C2FA2-B621-4EA4-8D4A-387E4AC2A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52850"/>
            <a:ext cx="71247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5E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Faça uma leitura horizontal: a mesma regra deve aparecer com o mesmo sentido em todos os documentos.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D0CE978A-99F2-4EEE-9005-CF3C2221F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Base: Lei nº 14.133/2021, arts. 25 e 53; minutas e regulamento local.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0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864d6c2a2e4410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O jurídico controla legalidade; a gestão segue responsável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65A1488B-FE50-4A4A-9BE3-7D793528B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42A2E77A-C7C6-429E-9153-7FF35B384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1981200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F84501C2-CB19-4633-B13D-9E35C46F0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1981200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0F56733F-453A-45D9-AE31-A2AFC5F5F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1981200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4C207E55-9FE9-4491-9E7D-7F26C3C69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1981200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881B9045-8020-4009-8EA5-158BD474E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81150"/>
            <a:ext cx="146685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8883A512-7D71-4EB8-ADDA-5C6A94B5E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14478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FFE1A19B-18E5-4958-9016-CA1A38B90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828800"/>
            <a:ext cx="13144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INSTRUÇÃO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técnica completa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FF513704-712A-463B-8528-2FBB8C7B9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1581150"/>
            <a:ext cx="146685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6585A12F-AA46-4AB8-9722-686ABF10F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14478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D800CA49-8802-4E52-A8D1-45D58444E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1828800"/>
            <a:ext cx="13144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QUESTÕES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jurídicas delimitadas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DA353B38-C25B-4D22-AEE5-0A3324C0A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1581150"/>
            <a:ext cx="146685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10B9EE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9E665965-EA74-4C46-9675-218C552E3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1025" y="14478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58E8FCF9-C5E8-45F7-BD50-75C9DB209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1828800"/>
            <a:ext cx="13144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CONTROLE PRÉVIO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de legalidade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F04FEE2E-3F06-4187-A97A-5479B8BE4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581150"/>
            <a:ext cx="146685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FFF5E5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495301B5-151B-4523-9FDF-EF6E8602B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9325" y="14478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EE7547B9-2FAD-4083-8095-AC2B6FDE3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1828800"/>
            <a:ext cx="13144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AJUSTES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e justificativas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4485D8A4-9CFF-4FD3-AC65-9F6F86812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581150"/>
            <a:ext cx="146685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1430">
            <a:solidFill>
              <a:srgbClr val="10B9EE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3EECF347-6A8A-472F-86BE-E48DCBC05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14478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6EBB70D0-C1F9-4CE7-9D68-A6CEC5E98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1828800"/>
            <a:ext cx="13144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AUTORIDADE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decide e publica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120A544F-3315-400C-A85A-7F2D3B6C5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429000" cy="9525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CECE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114300" rIns="13335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algn="l">
              <a:spcAft>
                <a:spcPts val="8"/>
              </a:spcAft>
              <a:defRPr sz="938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595959"/>
                </a:solidFill>
                <a:latin typeface="Arial"/>
                <a:ea typeface="Arial"/>
                <a:cs typeface="Arial"/>
              </a:rPr>
              <a:t>O PARECER NÃO É</a:t>
            </a:r>
          </a:p>
          <a:p xmlns:a="http://schemas.openxmlformats.org/drawingml/2006/main">
            <a:pPr algn="l">
              <a:defRPr sz="938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>
                <a:solidFill>
                  <a:srgbClr val="595959"/>
                </a:solidFill>
                <a:latin typeface="Arial"/>
                <a:ea typeface="Arial"/>
                <a:cs typeface="Arial"/>
              </a:rPr>
              <a:t>chancela automática nem substituto da decisão administrativa.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96F473D8-873A-4803-8627-389C1D753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429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3B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3572D0EA-5B52-4373-AF13-55A2C49C8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8194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93B4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9188C278-8EE3-4B2D-9B49-6100DD10B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2933700"/>
            <a:ext cx="3429000" cy="9525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114300" rIns="13335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algn="l">
              <a:spcAft>
                <a:spcPts val="8"/>
              </a:spcAft>
              <a:defRPr sz="938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595959"/>
                </a:solidFill>
                <a:latin typeface="Arial"/>
                <a:ea typeface="Arial"/>
                <a:cs typeface="Arial"/>
              </a:rPr>
              <a:t>O PARECER É</a:t>
            </a:r>
          </a:p>
          <a:p xmlns:a="http://schemas.openxmlformats.org/drawingml/2006/main">
            <a:pPr algn="l">
              <a:defRPr sz="938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938">
                <a:solidFill>
                  <a:srgbClr val="595959"/>
                </a:solidFill>
                <a:latin typeface="Arial"/>
                <a:ea typeface="Arial"/>
                <a:cs typeface="Arial"/>
              </a:rPr>
              <a:t>controle jurídico prévio, com conclusão clara e suporte à decisão.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1DD475E6-9885-44C6-B4F0-0266A5482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2933700"/>
            <a:ext cx="3429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83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368342EA-3748-4C51-8E78-708729805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8194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836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64DA6CEF-E469-4EB3-BDCF-239546142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Base: Lei nº 14.133/2021, arts. 53 e 72, III. Hipóteses de dispensa de análise dependem de ato e critérios legais.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3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6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3a68e724dd4326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Segregar funções reduz erro, fraude e concentração de poder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B7D66238-E611-493E-A7D3-15B4E44FC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7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e4389cabb14ffd"/>
          <a:srcRect xmlns:a="http://schemas.openxmlformats.org/drawingml/2006/main" l="7343" t="0" r="734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724400" y="1162050"/>
            <a:ext cx="3486150" cy="2724150"/>
          </a:xfrm>
          <a:prstGeom xmlns:a="http://schemas.openxmlformats.org/drawingml/2006/main" prst="roundRect">
            <a:avLst>
              <a:gd name="adj" fmla="val 4895"/>
            </a:avLst>
          </a:prstGeom>
        </p:spPr>
      </p:pic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E6C0411C-6152-45B9-83F0-8A9B8B7BA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3543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Evite concentrar na mesma pessoa: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E31E7248-183A-4BD1-B993-30FEFEBB8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526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93B4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8CD108ED-379F-4DE7-9B5C-14466C990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762125"/>
            <a:ext cx="3333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demandar e aprovar a própria necessidade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BB749AC7-F9DB-4D33-A5D3-E80E1769F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1932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93B4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72BF950A-2AF2-4999-A485-817C02F35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228850"/>
            <a:ext cx="3333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especificar, julgar e fiscalizar o mesmo objeto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2B893FA5-4AE7-4746-93C3-65C3EC395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860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93B4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44AA91A6-6935-4F2E-BC98-72344371A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695575"/>
            <a:ext cx="3333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autorizar, receber e liberar pagamento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12494121-CEF0-4093-9BCF-AC2A646D7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15277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93B4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2204C11E-1BDF-4788-A005-A3DBE4822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162300"/>
            <a:ext cx="3333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controlar ato do qual participou como executor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BC110A8F-6A03-474A-BB6B-9646D0D92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600450"/>
            <a:ext cx="375285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FFF5E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Estrutura pequena? Documente riscos e adote revisão independente, dupla checagem e trilhas de auditoria.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811AA4A0-052B-4C94-9044-138D53C2B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Imagem ilustrativa original. Base: Lei nº 14.133/2021, arts. 5º e 7º, § 1º.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3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6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90e22318a046d7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Ao detectar falha: recomende, motive, registre e acompanhe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BCA63C48-F4E0-4226-867A-C07F41D44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38D7A10A-1CAA-41F3-88C6-AC245C377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057400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1DFAE03E-9B78-4140-99B1-C983D0BD5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057400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129D030A-E392-422F-9AC8-4B6DA11B7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057400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E15885C4-7AA1-4539-A070-99EBDEF21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057400"/>
            <a:ext cx="285750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A810BF81-0445-478F-8B71-FF4F81029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00200"/>
            <a:ext cx="14668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CECEF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0DE34667-9798-46AD-8A3E-AB3562906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14668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AAA56ADA-7FD6-4C8A-8C1F-B4EA24AD2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847850"/>
            <a:ext cx="13144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1  IDENTIFICAR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a falha e o risco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21268CDD-3BDF-42E0-AA72-2E397C0A8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1600200"/>
            <a:ext cx="14668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5E5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3DFBDC6F-E518-4BCD-9C42-DEE94BC34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14668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F41772FB-8618-45A5-82F0-A471254E9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1847850"/>
            <a:ext cx="13144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2  DEVOLVER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ao responsável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96BC11F7-2066-4DE9-BE25-7BD3DBCA1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1600200"/>
            <a:ext cx="14668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7537CE99-D95C-41BC-9EED-FD87BEC67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1025" y="14668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A31F4AF9-EAB5-4492-8705-E399CB734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1847850"/>
            <a:ext cx="13144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3  ORIENTAR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o resultado esperado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F0B91492-87A3-41BD-870A-3C1572978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600200"/>
            <a:ext cx="14668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F21B7C28-48D9-4811-BBB7-39B84883E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9325" y="14668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A7EF3C9A-917E-4076-A5F2-69E1A9988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1847850"/>
            <a:ext cx="13144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4  REGISTRAR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prazo e resposta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0BD36B3B-4B1F-47B9-8B48-A2D6078D0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600200"/>
            <a:ext cx="14668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1430">
            <a:solidFill>
              <a:srgbClr val="10B9EE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698F5880-A9F4-45EC-907F-F42A79995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14668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7DD1E8D4-5C18-46D2-B7AD-BE215BB15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1847850"/>
            <a:ext cx="13144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5  REVALIDAR</a:t>
            </a:r>
          </a:p>
          <a:p xmlns:a="http://schemas.openxmlformats.org/drawingml/2006/main">
            <a:pPr algn="ctr">
              <a:defRPr sz="938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e então avançar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8057A500-CDC9-4F51-B607-AF7DF08F8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067050"/>
            <a:ext cx="190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836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4836F"/>
                </a:solidFill>
                <a:latin typeface="Arial"/>
                <a:ea typeface="Arial"/>
                <a:cs typeface="Arial"/>
              </a:rPr>
              <a:t>Boa recomendação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663AF170-2841-4FED-8B15-466CE8029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381375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“O TR não define critério de medição. A área técnica deve indicar unidade, evidência e responsável pelo aceite antes da publicação.”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67B47496-428F-43E1-BC71-963BE907D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Base: dever de impulso, motivação, saneamento cabível e observância das competências — Lei nº 14.133/2021.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2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0dfa4b420447ea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Cada fase prepara a seguinte — e deixa rastros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CB81F2C5-F761-4551-8779-6BDB7070D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BF883F54-D6F4-4DAD-BD82-9214B69BD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4188" y="1724025"/>
            <a:ext cx="238125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9869DF03-9B52-42C1-847B-32904CC80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7850" y="1724025"/>
            <a:ext cx="238125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ACCB668E-2B7D-449A-A3BB-FEF4EEE44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1513" y="1724025"/>
            <a:ext cx="238125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1153C194-65BB-4C2C-8E85-A0FBF78B5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5175" y="1724025"/>
            <a:ext cx="238125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F6FAD5CB-DF80-4434-8E18-61F69B1C8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8837" y="1724025"/>
            <a:ext cx="238125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76B47127-82EA-4809-8DCC-05AFDF70A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28750"/>
            <a:ext cx="1239838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24B08AF6-AD48-4548-8084-CFA272B87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869" y="12954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B6ACE864-96B4-41DF-B3E0-AF48BE897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76400"/>
            <a:ext cx="1087438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PLANEJAMENTO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B97ED4A0-629F-46D9-B4A0-CCF911064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8963" y="1428750"/>
            <a:ext cx="1239838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7E1DD13E-2D25-49A1-99A5-52D1FBCB0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5531" y="12954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C7CD5334-8C5F-42FE-8E19-5339E75F4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35163" y="1676400"/>
            <a:ext cx="1087438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DIVULGAÇÃO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E13F9908-F37F-43CA-8566-14A8371C0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22625" y="1428750"/>
            <a:ext cx="1239838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04F5C6A3-956C-4E42-B238-DB118E661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9194" y="12954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F482F20A-1573-420D-9A46-D10CA4C8C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8825" y="1676400"/>
            <a:ext cx="1087438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PROPOSTAS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48F3F48E-F016-4378-B62C-FBBB05A30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6288" y="1428750"/>
            <a:ext cx="1239838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625EEA44-56FF-469D-B229-EEAFB4B6A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2856" y="12954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2279BE3B-A1E7-4644-A432-159531B24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2488" y="1676400"/>
            <a:ext cx="1087438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JULGAMENTO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E1378270-E7C0-4A00-A0B0-C11242FFC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9950" y="1428750"/>
            <a:ext cx="1239838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546F0C1F-396D-4404-816D-3832CA563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6519" y="12954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56812F82-5387-4033-80AE-DF30ADE22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6150" y="1676400"/>
            <a:ext cx="1087438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HABILITAÇÃO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54336530-F4D5-4E15-A9E4-752BD6A64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3612" y="1428750"/>
            <a:ext cx="1239838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10B9EE"/>
            </a:solidFill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E3C99020-7D92-4D6B-9E81-CF1E2569C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181" y="12954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657C6478-C7B7-4433-950B-F6246DFFB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9812" y="1676400"/>
            <a:ext cx="1087438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RECURSOS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B0A4D04B-6AC4-4EB0-90CD-8E9150CE1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4188" y="3114675"/>
            <a:ext cx="238125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C3E5176D-92C0-48C8-A9A9-7D1F86C7E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7850" y="3114675"/>
            <a:ext cx="238125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75D56FD2-1418-4B28-861B-2F6755492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1513" y="3114675"/>
            <a:ext cx="238125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20D64319-090E-43E8-9321-D60D16A1B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5175" y="3114675"/>
            <a:ext cx="238125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C90F3335-62C5-4456-A25B-5E55AB01F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8837" y="3114675"/>
            <a:ext cx="238125" cy="1524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78F69B05-3CCF-4A9C-9669-C40A9C013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819400"/>
            <a:ext cx="1239838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7C26E08F-31C4-4683-8CB3-A2E7CA963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869" y="26860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455321E4-BAAE-4292-9A58-449937295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067050"/>
            <a:ext cx="1087438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HOMOLOGAÇÃO</a:t>
            </a:r>
          </a:p>
        </p:txBody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137E312D-ACE4-4D40-BE42-C8103F82C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8963" y="2819400"/>
            <a:ext cx="1239838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CBBB9B32-569D-45A9-A936-7F9F02AAC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5531" y="26860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BEFEF56E-123F-4F31-8C9D-4C39CA778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35163" y="3067050"/>
            <a:ext cx="1087438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CONTRATO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9653608C-10E1-4AC0-920C-284230B1F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22625" y="2819400"/>
            <a:ext cx="1239838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EE4B9117-6C3B-457C-83D4-76FC24035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9194" y="26860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D768C6DC-119F-4775-A51E-FA1F30063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8825" y="3067050"/>
            <a:ext cx="1087438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EXECUÇÃO</a:t>
            </a:r>
          </a:p>
        </p:txBody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EED8497B-3167-493D-9C78-4BE18AD6F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6288" y="2819400"/>
            <a:ext cx="1239838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4AC4BFAD-1C7A-4103-939F-6FF7516D6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2856" y="26860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7561CD06-DE91-4E5A-BF54-03CA1E428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2488" y="3067050"/>
            <a:ext cx="1087438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FISCALIZAÇÃO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94DBC970-37D5-4D29-9AD9-874102D07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9950" y="2819400"/>
            <a:ext cx="1239838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C9DCE8"/>
            </a:solidFill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E123A863-A2E3-4113-91FC-4684EED5E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6519" y="26860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CF0B4E23-B301-4717-AF87-3A8B0AEDA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6150" y="3067050"/>
            <a:ext cx="1087438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RECEBIMENTO</a:t>
            </a:r>
          </a:p>
        </p:txBody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61880636-901B-4935-B1B3-B6698511E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3612" y="2819400"/>
            <a:ext cx="1239838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11430">
            <a:solidFill>
              <a:srgbClr val="10B9EE"/>
            </a:solidFill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1677B879-3E0A-402E-B247-2F4F3884C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181" y="26860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82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2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6829E16F-3FBC-4298-B905-D01730C6C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9812" y="3067050"/>
            <a:ext cx="1087438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AVALIAÇÃO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A4097028-2398-452E-8418-83FBDB3AE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810000"/>
            <a:ext cx="6534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400"/>
          </a:bodyPr>
          <a:lstStyle xmlns:a="http://schemas.openxmlformats.org/drawingml/2006/main"/>
          <a:p xmlns:a="http://schemas.openxmlformats.org/drawingml/2006/main">
            <a:pPr algn="ctr">
              <a:defRPr sz="1088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O agente conduz a seleção; o planejamento e a execução pertencem a uma governança compartilhada.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AD770E90-E10F-421A-966A-3BC0ADA6D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Base: Lei nº 14.133/2021, art. 17 (fases da licitação).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4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8" name="Google Shape;54;p1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45d994c90445d2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514350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55" name="Google Shape;55;p13">
            <a:extLst xmlns:a="http://schemas.openxmlformats.org/drawingml/2006/main">
              <a:ext uri="{FF2B5EF4-FFF2-40B4-BE49-F238E27FC236}">
                <a16:creationId xmlns:a16="http://schemas.microsoft.com/office/drawing/2014/main" id="{4F1B327B-B7C3-41DF-A659-413909C40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725" y="1566700"/>
            <a:ext cx="6872700" cy="132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40" tIns="91440" rIns="91440" bIns="9144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3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PLANEJAR. COORDENAR.</a:t>
            </a:r>
          </a:p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3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DECIDIR. REGISTRAR.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299C7558-0E6B-4CB6-B091-2AC7B7582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028950"/>
            <a:ext cx="5715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Licitação segura é processo encadeado: cada papel entrega ao próximo uma decisão verificável.</a:t>
            </a:r>
          </a:p>
        </p:txBody>
      </p:sp>
    </p:spTree>
    <p:extLst>
      <p:ext uri="{BB962C8B-B14F-4D97-AF65-F5344CB8AC3E}">
        <p14:creationId xmlns:p14="http://schemas.microsoft.com/office/powerpoint/2010/main" val="842593064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2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f7c65ea01545b5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O agente recebe o planejamento e conduz a seleção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920B7AB4-51A5-4AD1-9E8C-F89246E85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D1DF9CA6-3BC5-4E15-991D-B5109C10E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57300"/>
            <a:ext cx="23812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ANTES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2A23AB27-B577-43CF-9B23-BFC002033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1257300"/>
            <a:ext cx="23812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DURANTE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65ECFD6F-A1EA-4CE5-92A6-9E60E247D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1257300"/>
            <a:ext cx="23812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FF7F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DEPOIS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A5C19111-EB95-4D3E-A600-0DA6C385A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21145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Recebe autos com demanda, solução, preço, orçamento, minuta e controles.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C0775892-D00B-4191-BB3A-35D355623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1809750"/>
            <a:ext cx="21145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Conduz o certame, decide incidentes, julga, registra e impulsiona até a homologação.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D4634743-B0A5-488A-872B-50EDC4C65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1809750"/>
            <a:ext cx="21145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Entrega o resultado à autoridade e preserva o histórico para contratação e controle.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B423BA1C-21B8-44C1-A63A-7AC127B57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190875"/>
            <a:ext cx="653415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Ponto de entrada: processo maduro  →  Ponto de saída: seleção motivada e documentada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8B8A43B6-7DD2-4FDB-A4E2-FBE48403D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Base: Lei nº 14.133/2021, art. 8º, caput.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2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960aaf8401458b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Agente decide; equipe apoia — os papéis não se confundem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8801FA75-432B-44D6-874E-34182C1D3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50321CB6-202A-4B68-A41C-54C7493C6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3524250" cy="2266950"/>
          </a:xfrm>
          <a:prstGeom xmlns:a="http://schemas.openxmlformats.org/drawingml/2006/main" prst="roundRect">
            <a:avLst>
              <a:gd name="adj" fmla="val 4202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114300" rIns="13335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algn="l">
              <a:spcAft>
                <a:spcPts val="8"/>
              </a:spcAft>
              <a:defRPr sz="105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95959"/>
                </a:solidFill>
                <a:latin typeface="Arial"/>
                <a:ea typeface="Arial"/>
                <a:cs typeface="Arial"/>
              </a:rPr>
              <a:t>AGENTE DE CONTRATAÇÃO</a:t>
            </a:r>
          </a:p>
          <a:p xmlns:a="http://schemas.openxmlformats.org/drawingml/2006/main">
            <a:pPr algn="l">
              <a:defRPr sz="105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595959"/>
                </a:solidFill>
                <a:latin typeface="Arial"/>
                <a:ea typeface="Arial"/>
                <a:cs typeface="Arial"/>
              </a:rPr>
              <a:t>• conduz o procedimento
• toma decisões do certame
• julga propostas e habilitação
• promove diligências e saneamentos
• registra e encaminha o resultado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D0147C71-533C-440D-A0AB-D40D0D0CE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3524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F88EB5F9-03E9-41D1-BDC3-C9EEDBF23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1239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F908AC6B-1277-4F98-905B-7523156D0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238250"/>
            <a:ext cx="3524250" cy="2266950"/>
          </a:xfrm>
          <a:prstGeom xmlns:a="http://schemas.openxmlformats.org/drawingml/2006/main" prst="roundRect">
            <a:avLst>
              <a:gd name="adj" fmla="val 4202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wrap="square" lIns="133350" tIns="114300" rIns="13335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algn="l">
              <a:spcAft>
                <a:spcPts val="8"/>
              </a:spcAft>
              <a:defRPr sz="105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95959"/>
                </a:solidFill>
                <a:latin typeface="Arial"/>
                <a:ea typeface="Arial"/>
                <a:cs typeface="Arial"/>
              </a:rPr>
              <a:t>EQUIPE DE APOIO</a:t>
            </a:r>
          </a:p>
          <a:p xmlns:a="http://schemas.openxmlformats.org/drawingml/2006/main">
            <a:pPr algn="l">
              <a:defRPr sz="105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595959"/>
                </a:solidFill>
                <a:latin typeface="Arial"/>
                <a:ea typeface="Arial"/>
                <a:cs typeface="Arial"/>
              </a:rPr>
              <a:t>• organiza informações e documentos
• executa verificações e rotinas de apoio
• subsidia análises dentro de sua competência
• alerta riscos e inconsistências
• não substitui a decisão do agente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3CC5B704-3FDA-41B2-8001-02A0F1A90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238250"/>
            <a:ext cx="3524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B9557E03-4FF1-467B-851D-A35093D6B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11239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B120CFEA-A26A-47C0-AE7D-42B45D215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714750"/>
            <a:ext cx="68199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5E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Responsabilidade: o agente responde por seus atos; erro induzido pela equipe exige prova e contexto.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3F1C879A-C824-4ABD-AE4E-FDDCE2C72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Base: Lei nº 14.133/2021, art. 8º, § 1º; Decreto nº 11.246/2022 como referência federal.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6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b3ff93cdcf4036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Responsabilidade clara evita lacunas e retrabalho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9095D4FE-35A8-4F00-AD17-C7A145FAB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819EB72F-C3CE-4290-9509-CCD6A25AE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00150"/>
            <a:ext cx="29337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9525">
            <a:solidFill>
              <a:srgbClr val="000024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38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ATO / ENTREGA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83326D74-2F9D-4395-B087-CC746BFDD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200150"/>
            <a:ext cx="1333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9525">
            <a:solidFill>
              <a:srgbClr val="000024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DEMANDANTE / TÉCNICO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D0EAC305-24D1-49A8-9079-7F5C6FC86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200150"/>
            <a:ext cx="1238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9525">
            <a:solidFill>
              <a:srgbClr val="000024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AGENTE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C3F4C87C-D118-4FA6-9005-827456EA5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200150"/>
            <a:ext cx="1238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9525">
            <a:solidFill>
              <a:srgbClr val="000024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APOIO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5226407D-320F-46E1-A948-DC0512AE9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200150"/>
            <a:ext cx="13144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24"/>
          </a:solidFill>
          <a:ln xmlns:a="http://schemas.openxmlformats.org/drawingml/2006/main" w="9525">
            <a:solidFill>
              <a:srgbClr val="000024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63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AUTORIDADE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8578C582-4B2C-4D8E-868F-DAE414684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62100"/>
            <a:ext cx="29337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Definir necessidade e solução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D529BE01-71F1-470C-80AB-E43D7BF28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562100"/>
            <a:ext cx="13335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R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C97ED81A-7814-4B58-8477-1AB008D32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562100"/>
            <a:ext cx="12382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A8A02D9E-5D9A-4D85-811B-F5E70BB8B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562100"/>
            <a:ext cx="12382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Apoia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C2B38121-49DA-4309-A1CF-5575AFEC4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562100"/>
            <a:ext cx="1314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035544B1-5325-40F8-9C7D-54B9C696A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019300"/>
            <a:ext cx="29337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Conferir prontidão dos autos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3A6D0512-7B8C-49D5-A6EF-A63496CC0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019300"/>
            <a:ext cx="13335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AA054816-778E-4CFE-943C-37E0FEA0B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019300"/>
            <a:ext cx="12382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R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1E3331E3-11B5-4240-944C-47C89C878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019300"/>
            <a:ext cx="12382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Apoia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36BDA494-0A24-42C1-8BC3-D624EC664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019300"/>
            <a:ext cx="1314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—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92129A7D-D3DE-4B68-9758-40BE0C4B5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476500"/>
            <a:ext cx="29337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Conduzir e decidir o certame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0099A8DC-4BD3-46C1-A5D9-8D1E9D9C1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476500"/>
            <a:ext cx="13335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41E3EBA0-D84D-4C17-BFBF-B95F11068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76500"/>
            <a:ext cx="12382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R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37E37B1C-60F6-4B90-B7F5-6CD22C2AA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476500"/>
            <a:ext cx="12382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Apoia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9A580679-C80A-442A-AF67-C935EBA56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476500"/>
            <a:ext cx="1314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—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BCE1A594-BF17-487B-B38E-990435BF6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933700"/>
            <a:ext cx="29337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Autorizar / homologar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3AF9E50B-EFAF-45C8-9B78-24E5F2BA5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933700"/>
            <a:ext cx="13335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A1AAAC62-80FE-44A4-9025-09A3403F8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33700"/>
            <a:ext cx="12382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Instrui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F0A42F3B-B711-45FC-ABBA-D31748105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933700"/>
            <a:ext cx="12382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Apoia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0E67FC2D-8C5E-4A85-A237-E52C54F66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933700"/>
            <a:ext cx="1314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R</a:t>
            </a:r>
          </a:p>
        </p:txBody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F30B961C-1311-4A48-B8FA-DEBED04A7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390900"/>
            <a:ext cx="29337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0253F"/>
                </a:solidFill>
                <a:latin typeface="Arial"/>
                <a:ea typeface="Arial"/>
                <a:cs typeface="Arial"/>
              </a:rPr>
              <a:t>Fiscalizar a execução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B98EBD36-0B09-44F5-AC30-CA5705A7F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390900"/>
            <a:ext cx="13335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R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F9AA6211-F08F-48FE-B279-B2705697A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390900"/>
            <a:ext cx="12382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—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6FBF6D73-14A2-4936-96B7-2CDA6F667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390900"/>
            <a:ext cx="12382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—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25B6209F-A3AC-4B4C-AC9B-754D6675B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90900"/>
            <a:ext cx="1314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Designa</a:t>
            </a:r>
          </a:p>
        </p:txBody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6766D155-0834-4486-9972-ABF84BC48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943350"/>
            <a:ext cx="619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88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788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R = responsável principal  •  C = consultado  •  A = aprova</a:t>
            </a:r>
          </a:p>
        </p:txBody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7C0E4F6D-5E13-4CDC-922B-5E430E067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Ajuste a matriz ao regulamento, à estrutura e aos atos de designação do Município.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9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22850da3cb4027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Instruir é verificar se o processo está pronto para avançar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84E21D9C-21FC-4903-AEFB-6B2478D04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FEF113D8-7821-4AE8-A7C6-21B079EC8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573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F26A1F53-EA9A-4779-9E4A-0C073E6AF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266825"/>
            <a:ext cx="4419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88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88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Demanda definida e autoridade competente identificada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1171D108-58EE-47E6-BD75-41CDAA60E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335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35C77ADD-B91C-4086-A25A-B5BDCA5B3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743075"/>
            <a:ext cx="4419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88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88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ETP, riscos e solução coerentes com o objeto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CAEB13EE-9D04-4445-B280-D3C550DDC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098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72536C23-5D28-441A-9F3A-1CF335656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219325"/>
            <a:ext cx="4419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88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88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TR/projeto, preço e orçamento convergentes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0FECBA7B-7A8E-4273-A61E-7E85E1ACF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860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193DF848-6A2B-4E54-8EC7-2B399F51F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695575"/>
            <a:ext cx="4419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88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88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Minutas, aprovações e pareceres necessários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315EF4E9-C617-449D-89E4-408A90276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1623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6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6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2CBF71F9-BB4F-434B-B242-46A41BE0B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171825"/>
            <a:ext cx="4419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88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88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Meio eletrônico, rito, prazos e publicação viáveis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85E5B1A0-70C7-4AA1-B100-420E32580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1428750"/>
            <a:ext cx="2019300" cy="1962150"/>
          </a:xfrm>
          <a:prstGeom xmlns:a="http://schemas.openxmlformats.org/drawingml/2006/main" prst="roundRect">
            <a:avLst>
              <a:gd name="adj" fmla="val 8738"/>
            </a:avLst>
          </a:prstGeom>
          <a:solidFill xmlns:a="http://schemas.openxmlformats.org/drawingml/2006/main">
            <a:srgbClr val="0000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27DDD4D4-41EE-4216-904E-AF8C7923A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975" y="1628775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01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701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?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710E341F-0286-4660-8430-14F6EAC73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324100"/>
            <a:ext cx="1485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0643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 processo está</a:t>
            </a:r>
          </a:p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pronto para disputar?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2EEE33C4-993F-4AD0-8564-43584755B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971800"/>
            <a:ext cx="1828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562"/>
          </a:bodyPr>
          <a:lstStyle xmlns:a="http://schemas.openxmlformats.org/drawingml/2006/main"/>
          <a:p xmlns:a="http://schemas.openxmlformats.org/drawingml/2006/main">
            <a:pPr algn="ctr">
              <a:defRPr sz="863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63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Se não: registrar a lacuna, devolver ao responsável e acompanhar a correção.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D710C420-A288-4E10-BD3B-C40BD434E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Princípio operacional: o agente confere a suficiência; as áreas competentes produzem e validam os conteúdos técnicos.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4" name="Google Shape;60;p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d42f7d2bb74e95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3990" cy="5143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" name="Google Shape;61;p14">
            <a:extLst xmlns:a="http://schemas.openxmlformats.org/drawingml/2006/main">
              <a:ext uri="{FF2B5EF4-FFF2-40B4-BE49-F238E27FC236}">
                <a16:creationId xmlns:a16="http://schemas.microsoft.com/office/drawing/2014/main" id="{D83CA4E5-8EE3-4F02-8CDA-EE85F321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18" y="447675"/>
            <a:ext cx="8033099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95959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5959"/>
                </a:solidFill>
                <a:latin typeface="Arial"/>
                <a:ea typeface="Arial"/>
                <a:cs typeface="Arial"/>
              </a:rPr>
              <a:t>Compra direta também exige processo completo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34A58A32-3591-494F-ADE2-EB8334D0A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95350"/>
            <a:ext cx="800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71066485-2AF5-4366-9518-D9BDC685E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133475"/>
            <a:ext cx="7429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302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000024"/>
                </a:solidFill>
                <a:latin typeface="Arial"/>
                <a:ea typeface="Arial"/>
                <a:cs typeface="Arial"/>
              </a:defRPr>
            </a:pPr>
            <a:r>
              <a:rPr sz="1238" b="1">
                <a:solidFill>
                  <a:srgbClr val="000024"/>
                </a:solidFill>
                <a:latin typeface="Arial"/>
                <a:ea typeface="Arial"/>
                <a:cs typeface="Arial"/>
              </a:rPr>
              <a:t>Dispensa ou inexigibilidade não elimina planejamento, justificativa, preço, orçamento e autorização.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1881729C-1EA7-427F-A3C1-8C22A0AA5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52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4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4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DDAA0CBE-8B76-4E87-BC0B-EBBC0AB49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" y="173355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DFD e, se aplicável, ETP / riscos / TR ou projeto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3F10DE6D-2D9E-490F-ABF0-49436D7F9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" y="2238375"/>
            <a:ext cx="3314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13B74A56-6181-43C0-B3B8-97108DE6F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1752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77C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4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4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396ED656-4C6F-471D-9B62-DA992C42A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9675" y="173355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Estimativa de despesa e compatibilidade de preços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71564A4B-6418-457B-8A55-78E6D71ED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9675" y="2238375"/>
            <a:ext cx="3314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2DD31BE4-E262-46B0-817F-2CFEDD4EF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384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4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4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D7279688-ED28-45AC-937B-2333094E2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" y="241935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Parecer jurídico e pareceres técnicos, se cabíveis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B530108C-992A-4435-A8CE-A45484DBF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" y="2924175"/>
            <a:ext cx="3314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26FED34D-A493-478B-A889-E35F7EE89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24384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77C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4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4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29F98431-C47A-470A-A476-C05E9EFBA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9675" y="241935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Recursos orçamentários e requisitos de habilitação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0AC2E044-8B02-49D1-A504-3C4A44A72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9675" y="2924175"/>
            <a:ext cx="3314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879342FA-EC26-4802-857B-3202E7245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1242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B9E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4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4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64876546-E69B-4452-BC34-08986BE59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" y="310515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Razão da escolha do contratado e justificativa de preço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251CB9BC-334F-4CCE-9AD7-08AC1B8F7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" y="3609975"/>
            <a:ext cx="3314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7712F19B-6CE3-46A9-8612-09E77F1D9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31242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77C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4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4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BC351CC0-7B02-42B3-B4E8-C88FFF133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9675" y="310515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10253F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10253F"/>
                </a:solidFill>
                <a:latin typeface="Arial"/>
                <a:ea typeface="Arial"/>
                <a:cs typeface="Arial"/>
              </a:rPr>
              <a:t>Autorização da autoridade e divulgação exigida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344C05ED-EFEA-40CB-9EE5-5DE31CEDE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9675" y="3609975"/>
            <a:ext cx="3314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65DCC8C7-D655-4D1B-936D-52AF796AB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62425"/>
            <a:ext cx="7696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63" b="0">
                <a:solidFill>
                  <a:srgbClr val="718096"/>
                </a:solidFill>
                <a:latin typeface="Arial"/>
                <a:ea typeface="Arial"/>
                <a:cs typeface="Arial"/>
              </a:defRPr>
            </a:pPr>
            <a:r>
              <a:rPr sz="563" b="0">
                <a:solidFill>
                  <a:srgbClr val="718096"/>
                </a:solidFill>
                <a:latin typeface="Arial"/>
                <a:ea typeface="Arial"/>
                <a:cs typeface="Arial"/>
              </a:rPr>
              <a:t>Base: Lei nº 14.133/2021, art. 72. A exigência concreta varia conforme o caso e o regulamento local.</a:t>
            </a:r>
          </a:p>
        </p:txBody>
      </p:sp>
    </p:spTree>
    <p:extLst>
      <p:ext uri="{BB962C8B-B14F-4D97-AF65-F5344CB8AC3E}">
        <p14:creationId xmlns:p14="http://schemas.microsoft.com/office/powerpoint/2010/main" val="1109315458"/>
      </p:ext>
    </p:extLst>
  </p:cSld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2026-07-21T14:31:32.4010000Z</dcterms:created>
  <dcterms:modified xsi:type="dcterms:W3CDTF">2026-07-21T14:31:32.4010000Z</dcterms:modified>
</coreProperties>
</file>