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6858000" cx="12192000"/>
  <p:notesSz cx="6858000" cy="12192000"/>
  <p:embeddedFontLst>
    <p:embeddedFont>
      <p:font typeface="Montserrat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0" roundtripDataSignature="AMtx7miYtLf7UvTy7BS4cO0SrvUC1lHh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Montserrat-regular.fntdata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Montserrat-italic.fntdata"/><Relationship Id="rId47" Type="http://schemas.openxmlformats.org/officeDocument/2006/relationships/font" Target="fonts/Montserrat-bold.fntdata"/><Relationship Id="rId49" Type="http://schemas.openxmlformats.org/officeDocument/2006/relationships/font" Target="fonts/Montserrat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abrir a aula conectando o tema à rotina da prefeitura: economia pública, obras municipais e segurança jurídica.,Exemplo prático: iluminação pública, reforma de escola e construção de UBS costumam reunir planejamento, preço, risco e fiscalização.,Pergunta: qual contrato ou obra mais gerou dúvida no seu município nos últimos meses?,Alerta: não tratar a Lei 14.133/2021 como texto distante; ela muda decisões concretas do edital ao pagamento.</a:t>
            </a:r>
            <a:endParaRPr/>
          </a:p>
        </p:txBody>
      </p:sp>
      <p:sp>
        <p:nvSpPr>
          <p:cNvPr id="14" name="Google Shape;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explicar que o foco é retorno econômico e não apenas desconto ou taxa menor.,Exemplo prático: proposta A cobra percentual menor, mas gera pouca economia; proposta B gera maior economia líquida e pode ser mais vantajosa.,Pergunta: como comparar propostas com economias e percentuais diferentes?,Alerta: confundir maior retorno econômico com menor preço compromete o julgamento.</a:t>
            </a:r>
            <a:endParaRPr/>
          </a:p>
        </p:txBody>
      </p:sp>
      <p:sp>
        <p:nvSpPr>
          <p:cNvPr id="162" name="Google Shape;16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destacar que a proposta de trabalho é o coração técnico da disputa.,Exemplo prático: plano de troca de luminárias, cronograma, tecnologia, manutenção e método de medição de energia.,Pergunta: que informação não pode faltar para a fiscalização futura?,Alerta: promessa sem metodologia deve ser tratada como risco alto no julgamento.</a:t>
            </a:r>
            <a:endParaRPr/>
          </a:p>
        </p:txBody>
      </p:sp>
      <p:sp>
        <p:nvSpPr>
          <p:cNvPr id="176" name="Google Shape;17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mostrar que o percentual não é um valor solto; ele só faz sentido quando relacionado à economia medida.,Exemplo prático: se a economia cair, a remuneração também cai, conforme os critérios do contrato.,Pergunta: que percentual ainda seria vantajoso para o município?,Alerta: analisar apenas o percentual pode esconder proposta com baixa economia líquida.</a:t>
            </a:r>
            <a:endParaRPr/>
          </a:p>
        </p:txBody>
      </p:sp>
      <p:sp>
        <p:nvSpPr>
          <p:cNvPr id="190" name="Google Shape;190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orientar os alunos a calcular 30% de R$ 25 mil.,Exemplo prático: esse cálculo só vale após comprovação da economia efetiva do período.,Pergunta: se a economia comprovada fosse de R$ 18 mil, qual seria a remuneração?,Alerta: a base de cálculo é a economia efetiva, não a economia prometida sem comprovação.</a:t>
            </a:r>
            <a:endParaRPr/>
          </a:p>
        </p:txBody>
      </p:sp>
      <p:sp>
        <p:nvSpPr>
          <p:cNvPr id="207" name="Google Shape;20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explicar a regra do art. 39, §4º com exemplo numérico simples.,Exemplo prático: prometeu R$ 25 mil, comprovou R$ 15 mil; a diferença de R$ 10 mil reduz a remuneração conforme contrato.,Pergunta: quem calcula a diferença e com base em quais documentos?,Alerta: ausência de linha de base impede aplicar a consequência com segurança.</a:t>
            </a:r>
            <a:endParaRPr/>
          </a:p>
        </p:txBody>
      </p:sp>
      <p:sp>
        <p:nvSpPr>
          <p:cNvPr id="222" name="Google Shape;22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a medição é o elo entre a promessa e o pagamento.,Exemplo prático: comparar kWh de escolas com ajuste para aumento de alunos, horário de funcionamento e sazonalidade.,Pergunta: quais fatores externos podem distorcer a economia aparente?,Alerta: medir apenas valor em reais pode confundir aumento tarifário com redução de consumo.</a:t>
            </a:r>
            <a:endParaRPr/>
          </a:p>
        </p:txBody>
      </p:sp>
      <p:sp>
        <p:nvSpPr>
          <p:cNvPr id="236" name="Google Shape;236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apresentar os dois limites do art. 110 e relacionar prazo ao retorno do investimento.,Exemplo prático: eficiência energética com investimento relevante em painéis ou equipamentos pode exigir prazo maior.,Pergunta: quando um prazo longo seria justificável?,Alerta: prazo longo sem estudo de viabilidade pode comprometer gestões futuras e controle.</a:t>
            </a:r>
            <a:endParaRPr/>
          </a:p>
        </p:txBody>
      </p:sp>
      <p:sp>
        <p:nvSpPr>
          <p:cNvPr id="250" name="Google Shape;25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mostrar que planejamento reduz litígio e fortalece a fiscalização.,Exemplo prático: antes do edital de energia, levantar histórico de contas e mapa dos prédios atendidos.,Pergunta: qual documento mais evita problemas futuros?,Alerta: contratação integrada ou eficiência não dispensam planejamento; elas exigem planejamento melhor.</a:t>
            </a:r>
            <a:endParaRPr/>
          </a:p>
        </p:txBody>
      </p:sp>
      <p:sp>
        <p:nvSpPr>
          <p:cNvPr id="268" name="Google Shape;26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conduzir os grupos a perceber que promessa sem método não sustenta julgamento nem pagamento.,Exemplo prático: exigir histórico de 12 meses de consumo, fatores de ajuste e plano de verificação independente.,Pergunta: que documento vocês pediriam antes de aceitar a proposta?,Alerta: não se deve aceitar percentual elevado de economia sem prova técnica e método verificável.</a:t>
            </a:r>
            <a:endParaRPr/>
          </a:p>
        </p:txBody>
      </p:sp>
      <p:sp>
        <p:nvSpPr>
          <p:cNvPr id="287" name="Google Shape;287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retomar o bloco de contrato de eficiência e preparar a transição para obras.,Exemplo prático: uma boa modelagem de eficiência energética já nasce com método de medição e regra de desconto.,Pergunta: qual item do quadro parece mais difícil de aplicar na sua prefeitura?,Alerta: contratos de eficiência mal medidos geram pagamento discutível e responsabilização.</a:t>
            </a:r>
            <a:endParaRPr/>
          </a:p>
        </p:txBody>
      </p:sp>
      <p:sp>
        <p:nvSpPr>
          <p:cNvPr id="303" name="Google Shape;303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" name="Google Shape;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mostrar que o tema não é apenas jurídico; ele influencia energia, manutenção, obras e atendimento ao cidadão.,Exemplo prático: uma escola reformada com projeto incompleto tende a gerar aditivos, paralisação e pressão política.,Pergunta: qual problema aparece mais no seu município: preço, prazo, projeto ou fiscalização?,Alerta: a pressa sem planejamento quase sempre reaparece como custo, atraso ou apontamento de controle.</a:t>
            </a:r>
            <a:endParaRPr/>
          </a:p>
        </p:txBody>
      </p:sp>
      <p:sp>
        <p:nvSpPr>
          <p:cNvPr id="24" name="Google Shape;2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marcar a virada da aula para os regimes de contratação de obras e serviços de engenharia.,Exemplo prático: reforma de escola com projeto incompleto gera aditivo, paralisação e conflito sobre quem paga.,Pergunta: qual obra municipal mais exige boa definição de riscos?,Alerta: o regime escolhido afeta medição, pagamento, risco e fiscalização.</a:t>
            </a:r>
            <a:endParaRPr/>
          </a:p>
        </p:txBody>
      </p:sp>
      <p:sp>
        <p:nvSpPr>
          <p:cNvPr id="326" name="Google Shape;326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apresentar o art. 46 como o ponto de partida para a escolha do modelo de execução.,Exemplo prático: pavimentação com quantitativos incertos pode demandar regime diferente de reforma predial bem definida.,Pergunta: qual regime vocês mais veem nos editais municipais?,Alerta: escolher o regime por hábito, sem análise técnica, é erro comum.</a:t>
            </a:r>
            <a:endParaRPr/>
          </a:p>
        </p:txBody>
      </p:sp>
      <p:sp>
        <p:nvSpPr>
          <p:cNvPr id="342" name="Google Shape;34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apresentar a lista de regimes de forma comparável, sem decorar artigos.,Exemplo prático: pavimentação por trecho, reforma por preço global, UBS em contratação integrada ou semi-integrada quando cabível.,Pergunta: qual regime aparece mais nos editais de obras da sua prefeitura?,Alerta: a forma de medição muda conforme o regime, especialmente nos regimes licitados por preço global.</a:t>
            </a:r>
            <a:endParaRPr/>
          </a:p>
        </p:txBody>
      </p:sp>
      <p:sp>
        <p:nvSpPr>
          <p:cNvPr id="356" name="Google Shape;356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explicar que preço unitário facilita lidar com variação de quantitativos, mas exige medição rigorosa.,Exemplo prático: tapa-buracos, drenagem localizada ou manutenção viária com quantidades dependentes do levantamento em campo.,Pergunta: que evidência comprova cada unidade executada?,Alerta: preço unitário sem fiscalização vira risco de pagamento por quantidade não comprovada.</a:t>
            </a:r>
            <a:endParaRPr/>
          </a:p>
        </p:txBody>
      </p:sp>
      <p:sp>
        <p:nvSpPr>
          <p:cNvPr id="383" name="Google Shape;383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enfatizar que preço global depende de projeto robusto e quantitativos confiáveis.,Exemplo prático: reforma de escola com plantas, memorial, orçamento e cronograma claramente definidos.,Pergunta: o que acontece se o projeto básico estiver incompleto?,Alerta: preço global não corrige projeto ruim; o erro aparece na execução.</a:t>
            </a:r>
            <a:endParaRPr/>
          </a:p>
        </p:txBody>
      </p:sp>
      <p:sp>
        <p:nvSpPr>
          <p:cNvPr id="397" name="Google Shape;397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apresentar a noção de entrega funcional do empreendimento.,Exemplo prático: unidade escolar com instalações elétricas, hidráulicas, acessibilidade e sistemas prontos para uso.,Pergunta: que testes de aceitação deveriam ser previstos?,Alerta: receber empreendimento sem testes operacionais transfere risco ao município.</a:t>
            </a:r>
            <a:endParaRPr/>
          </a:p>
        </p:txBody>
      </p:sp>
      <p:sp>
        <p:nvSpPr>
          <p:cNvPr id="411" name="Google Shape;411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mostrar que contratação por tarefa não serve para grandes obras com escopo complexo.,Exemplo prático: sondagem para subsidiar projeto de drenagem ou laudo estrutural de prédio público.,Pergunta: que tarefa prévia pode evitar erro no projeto?,Alerta: fragmentar obra em tarefas para fugir de planejamento ou competição é risco grave.</a:t>
            </a:r>
            <a:endParaRPr/>
          </a:p>
        </p:txBody>
      </p:sp>
      <p:sp>
        <p:nvSpPr>
          <p:cNvPr id="425" name="Google Shape;425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explicar que integrada transfere ao contratado a elaboração dos projetos básico e executivo, mas exige anteprojeto adequado.,Exemplo prático: obra complexa de UBS ou equipamento público com possibilidade de soluções técnicas inovadoras, desde que justificada.,Pergunta: que informações mínimas o anteprojeto deve trazer?,Alerta: contratação integrada não é atalho para licitar sem planejamento.</a:t>
            </a:r>
            <a:endParaRPr/>
          </a:p>
        </p:txBody>
      </p:sp>
      <p:sp>
        <p:nvSpPr>
          <p:cNvPr id="439" name="Google Shape;439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diferenciar semi-integrada da integrada pela responsabilidade pelo projeto básico.,Exemplo prático: obra de praça ou UBS com projeto básico municipal e projeto executivo detalhado pelo contratado.,Pergunta: que tipo de inovação poderia melhorar prazo ou manutenção?,Alerta: inovação não pode alterar indevidamente o objeto nem fragilizar a competição.</a:t>
            </a:r>
            <a:endParaRPr/>
          </a:p>
        </p:txBody>
      </p:sp>
      <p:sp>
        <p:nvSpPr>
          <p:cNvPr id="459" name="Google Shape;459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comparar de forma simples para evitar confusão entre os dois regimes.,Exemplo prático: se o município só tem anteprojeto, fala-se em integrada; se já tem PB, pode-se cogitar semi-integrada.,Pergunta: quem responde por erro no projeto básico em cada regime?,Alerta: confundir integrada e semi-integrada gera edital incoerente e disputa sobre responsabilidades.</a:t>
            </a:r>
            <a:endParaRPr/>
          </a:p>
        </p:txBody>
      </p:sp>
      <p:sp>
        <p:nvSpPr>
          <p:cNvPr id="473" name="Google Shape;473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" name="Google Shape;4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a aula tem dois blocos principais e uma parte final de aplicação prática.,Exemplo prático: no contrato de eficiência, o resultado é economia; na obra, o resultado é entrega com qualidade, prazo e evidências.,Pergunta: em qual bloco vocês querem atenção especial: eficiência, regimes ou fiscalização?,Alerta: compreender o regime de contratação é essencial para saber como medir e pagar.</a:t>
            </a:r>
            <a:endParaRPr/>
          </a:p>
        </p:txBody>
      </p:sp>
      <p:sp>
        <p:nvSpPr>
          <p:cNvPr id="44" name="Google Shape;44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explicar que anteprojeto não é desenho solto; precisa orientar a solução e a estimativa.,Exemplo prático: UBS com número de consultórios, salas, fluxos assistenciais, acessibilidade e área estimada.,Pergunta: que informação do usuário final deve entrar no anteprojeto?,Alerta: anteprojeto insuficiente em contratação integrada transfere indefinição para a disputa.</a:t>
            </a:r>
            <a:endParaRPr/>
          </a:p>
        </p:txBody>
      </p:sp>
      <p:sp>
        <p:nvSpPr>
          <p:cNvPr id="504" name="Google Shape;504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destacar que projeto básico é documento central de segurança para licitar obras.,Exemplo prático: reforma predial com memorial descritivo, especificações, quantitativos e orçamento detalhado.,Pergunta: qual informação do PB mais ajuda o fiscal?,Alerta: projeto básico incompleto gera aditivos, atraso e apontamento de controle.</a:t>
            </a:r>
            <a:endParaRPr/>
          </a:p>
        </p:txBody>
      </p:sp>
      <p:sp>
        <p:nvSpPr>
          <p:cNvPr id="518" name="Google Shape;518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explicar que o PE detalha a execução e não deve reabrir decisões essenciais do objeto.,Exemplo prático: detalhamento estrutural, elétrico, hidráulico e compatibilização antes do canteiro avançar.,Pergunta: o que deve acontecer se o PE indicar incompatibilidade relevante?,Alerta: mudanças substanciais no PE podem afetar competitividade, preço e responsabilidade.</a:t>
            </a:r>
            <a:endParaRPr/>
          </a:p>
        </p:txBody>
      </p:sp>
      <p:sp>
        <p:nvSpPr>
          <p:cNvPr id="532" name="Google Shape;532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pedir que os alunos respondam individualmente e depois validem em dupla.,Exemplo prático: usar exemplos de UBS e escola para fixar a diferença entre níveis de projeto.,Pergunta: qual desses documentos permite orçamento mais confiável?,Alerta: confundir anteprojeto com projeto básico pode tornar o edital insuficiente.</a:t>
            </a:r>
            <a:endParaRPr/>
          </a:p>
        </p:txBody>
      </p:sp>
      <p:sp>
        <p:nvSpPr>
          <p:cNvPr id="546" name="Google Shape;546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e4a6f6416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g3e4a6f6416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pedir que os alunos respondam individualmente e depois validem em dupla.,Exemplo prático: usar exemplos de UBS e escola para fixar a diferença entre níveis de projeto.,Pergunta: qual desses documentos permite orçamento mais confiável?,Alerta: confundir anteprojeto com projeto básico pode tornar o edital insuficiente.</a:t>
            </a:r>
            <a:endParaRPr/>
          </a:p>
        </p:txBody>
      </p:sp>
      <p:sp>
        <p:nvSpPr>
          <p:cNvPr id="564" name="Google Shape;564;g3e4a6f6416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explicar matriz como cláusula contratual que organiza riscos e responsabilidades.,Exemplo prático: risco de interferência subterrânea em drenagem pode ser alocado com regras de investigação e evidência.,Pergunta: que riscos de obra aparecem mais na sua realidade municipal?,Alerta: sem matriz, o risco vira disputa.</a:t>
            </a:r>
            <a:endParaRPr/>
          </a:p>
        </p:txBody>
      </p:sp>
      <p:sp>
        <p:nvSpPr>
          <p:cNvPr id="577" name="Google Shape;577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apresentar as hipóteses legais de obrigatoriedade e iniciar debate em grupos.,Exemplo prático: obra de drenagem com sondagem insuficiente; discutir quem tinha melhor condição de prevenir, precificar e controlar o risco.,Pergunta: qual evidência deveria constar no processo para justificar a alocação?,Alerta: matriz genérica, copiada de outro edital, não resolve disputa concreta.</a:t>
            </a:r>
            <a:endParaRPr/>
          </a:p>
        </p:txBody>
      </p:sp>
      <p:sp>
        <p:nvSpPr>
          <p:cNvPr id="597" name="Google Shape;597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estimativa de preço é defesa contra sobrepreço e contratação inviável.,Exemplo prático: pavimentação com base em SICRO/SINAPI, composições locais justificadas e BDI demonstrado.,Pergunta: quais fontes de preço são usadas no seu município?,Alerta: preço estimado frágil prejudica julgamento, aditivos e fiscalização.</a:t>
            </a:r>
            <a:endParaRPr/>
          </a:p>
        </p:txBody>
      </p:sp>
      <p:sp>
        <p:nvSpPr>
          <p:cNvPr id="616" name="Google Shape;616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diferenciar medição por quantidade e medição por marcos físicos/etapas.,Exemplo prático: asfalto, drenagem, reforma de prédio e construção de praça exigem critérios objetivos diferentes.,Pergunta: que evidência o fiscal deve juntar antes de atestar a medição?,Alerta: pagamento sem conferência documental e de campo fragiliza o processo e o fiscal.</a:t>
            </a:r>
            <a:endParaRPr/>
          </a:p>
        </p:txBody>
      </p:sp>
      <p:sp>
        <p:nvSpPr>
          <p:cNvPr id="630" name="Google Shape;630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Google Shape;64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explicar que a Lei admite alteração do regime por acordo em face de verificação técnica da inaplicabilidade dos termos originários, mas isso é excepcional.,Exemplo prático: erro de quantitativo previsível no projeto básico não deve ser tratado como solução rotineira por mudança de regime.,Pergunta: quais pareceres e evidências vocês exigiriam antes de aprovar a alteração?,Alerta: mudar regime durante execução pode violar competitividade e matriz de riscos se não houver justificativa robusta.</a:t>
            </a:r>
            <a:endParaRPr/>
          </a:p>
        </p:txBody>
      </p:sp>
      <p:sp>
        <p:nvSpPr>
          <p:cNvPr id="646" name="Google Shape;646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usar a pergunta para ativar o conhecimento prévio e introduzir a lógica de pagamento por resultado.,Exemplo prático: iluminação LED em prédios públicos, com pagamento condicionado à economia comprovada.,Pergunta: o que precisa existir para essa economia ser confiável?,Alerta: contrato de eficiência não é pagar por promessa; é remunerar resultado comprovado.</a:t>
            </a:r>
            <a:endParaRPr/>
          </a:p>
        </p:txBody>
      </p:sp>
      <p:sp>
        <p:nvSpPr>
          <p:cNvPr id="68" name="Google Shape;6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1" name="Google Shape;66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reforçar que fiscalização é função técnica e documentada, não simples assinatura.,Exemplo prático: controle interno pode revisar medições sensíveis e matriz de riscos antes de aditivos relevantes.,Pergunta: que evidência protege o fiscal quando há divergência com a contratada?,Alerta: atestar sem verificação é um dos maiores riscos de responsabilização.</a:t>
            </a:r>
            <a:endParaRPr/>
          </a:p>
        </p:txBody>
      </p:sp>
      <p:sp>
        <p:nvSpPr>
          <p:cNvPr id="662" name="Google Shape;662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encerrar com as cinco ações práticas que resumem a aula.,Exemplo prático: grupo 1 pode escolher LED; grupo 2, UBS; grupo 3, drenagem; grupo 4, reforma de escola.,Pergunta: qual regime, documentos mínimos, riscos e forma de medição o grupo escolheria?,Alerta: a atividade deve obrigar os alunos a conectar planejamento, regime, risco, preço, medição e fiscalização.,Referências jurídicas da aula: Lei nº 14.133/2021, arts. 6º, LIII, XXIV, XXV, XXVI, XXVII, XXVIII, XXIX, XXX, XXXI, XXXII, XXXIII e XXXIV; art. 22; art. 23; art. 33, VI; art. 39; art. 46; art. 103; art. 110; art. 117; art. 124; art. 169.</a:t>
            </a:r>
            <a:endParaRPr/>
          </a:p>
        </p:txBody>
      </p:sp>
      <p:sp>
        <p:nvSpPr>
          <p:cNvPr id="681" name="Google Shape;681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explicar o art. 6º, LIII sem ler o dispositivo integralmente.,Exemplo prático: empresa troca equipamentos e implanta gestão para reduzir consumo de energia em escolas municipais.,Pergunta: que despesas correntes do município poderiam ser reduzidas com tecnologia ou gestão?,Alerta: se não houver métrica de economia, o contrato perde sua natureza.</a:t>
            </a:r>
            <a:endParaRPr/>
          </a:p>
        </p:txBody>
      </p:sp>
      <p:sp>
        <p:nvSpPr>
          <p:cNvPr id="82" name="Google Shape;8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diferenciar economia eventual de resultado estruturado e mensurável.,Exemplo prático: redução de energia em prédios da saúde e educação por automação e substituição de luminárias.,Pergunta: quais contas mensais têm maior peso no orçamento municipal?,Alerta: não confundir redução de despesa com corte de qualidade do serviço público.</a:t>
            </a:r>
            <a:endParaRPr/>
          </a:p>
        </p:txBody>
      </p:sp>
      <p:sp>
        <p:nvSpPr>
          <p:cNvPr id="96" name="Google Shape;9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o objeto deve estar ligado ao resultado de economia; não basta comprar equipamentos isolados.,Exemplo prático: iluminação pública LED com gestão remota e metodologia de comparação do consumo.,Pergunta: quais bens ou serviços seriam acessórios e quais seriam o núcleo do resultado?,Alerta: objeto amplo demais dificulta a medição e aumenta risco de contestação.</a:t>
            </a:r>
            <a:endParaRPr/>
          </a:p>
        </p:txBody>
      </p:sp>
      <p:sp>
        <p:nvSpPr>
          <p:cNvPr id="110" name="Google Shape;11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reforçar que contrato de eficiência exige economia como centro da contratação.,Exemplo prático: contratar manutenção predial com preço fixo não é contrato de eficiência; seria eficiência apenas se a remuneração depender da economia comprovada.,Pergunta: qual documento comprova a linha de base de despesa?,Alerta: remuneração variável genérica não substitui o critério legal do maior retorno econômico.</a:t>
            </a:r>
            <a:endParaRPr/>
          </a:p>
        </p:txBody>
      </p:sp>
      <p:sp>
        <p:nvSpPr>
          <p:cNvPr id="124" name="Google Shape;12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Explicação oral: apresentar a sequência: estimativa, comprovação e cálculo da remuneração.,Exemplo prático: medição mensal de kWh antes e depois da troca por LED, ajustando fatores sazonais previstos no edital.,Pergunta: que evidência seria aceitável para comprovar a economia?,Alerta: sem método de verificação, a discussão vira opinião contra opinião.</a:t>
            </a:r>
            <a:endParaRPr/>
          </a:p>
        </p:txBody>
      </p:sp>
      <p:sp>
        <p:nvSpPr>
          <p:cNvPr id="141" name="Google Shape;14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2.png" id="16" name="Google Shape;1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/>
          <p:nvPr/>
        </p:nvSpPr>
        <p:spPr>
          <a:xfrm>
            <a:off x="749808" y="2057400"/>
            <a:ext cx="704088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Contrato de Eficiência</a:t>
            </a:r>
            <a:endParaRPr b="0" i="0" sz="3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 Regimes de Obras</a:t>
            </a:r>
            <a:endParaRPr b="0" i="0" sz="3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" name="Google Shape;18;p1"/>
          <p:cNvCxnSpPr/>
          <p:nvPr/>
        </p:nvCxnSpPr>
        <p:spPr>
          <a:xfrm>
            <a:off x="768096" y="3419856"/>
            <a:ext cx="5349240" cy="0"/>
          </a:xfrm>
          <a:prstGeom prst="straightConnector1">
            <a:avLst/>
          </a:prstGeom>
          <a:noFill/>
          <a:ln cap="flat" cmpd="sng" w="381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1"/>
          <p:cNvSpPr/>
          <p:nvPr/>
        </p:nvSpPr>
        <p:spPr>
          <a:xfrm>
            <a:off x="777240" y="3593592"/>
            <a:ext cx="6858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DDE8F5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DDE8F5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 • Aula para servidores municipais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777240" y="4114800"/>
            <a:ext cx="6675120" cy="566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Montserrat"/>
              <a:buNone/>
            </a:pPr>
            <a:r>
              <a:rPr b="0" i="0" lang="en-US" sz="16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Capacitação prática para planejar, contratar, medir e fiscalizar com segurança.</a:t>
            </a:r>
            <a:endParaRPr b="0" i="0" sz="16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164" name="Google Shape;16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JULGAMENTO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0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Critério: maior retorno econômico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7" name="Google Shape;167;p10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8" name="Google Shape;168;p10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latin typeface="Montserrat"/>
                <a:ea typeface="Montserrat"/>
                <a:cs typeface="Montserrat"/>
                <a:sym typeface="Montserrat"/>
              </a:rPr>
              <a:t>• Previsto como critério de julgamento no art. 33, VI.</a:t>
            </a:r>
            <a:endParaRPr b="0" i="0" sz="172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latin typeface="Montserrat"/>
                <a:ea typeface="Montserrat"/>
                <a:cs typeface="Montserrat"/>
                <a:sym typeface="Montserrat"/>
              </a:rPr>
              <a:t>• Uso exclusivo para contrato de eficiência, conforme art. 39.</a:t>
            </a:r>
            <a:endParaRPr b="0" i="0" sz="172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latin typeface="Montserrat"/>
                <a:ea typeface="Montserrat"/>
                <a:cs typeface="Montserrat"/>
                <a:sym typeface="Montserrat"/>
              </a:rPr>
              <a:t>• Vence a proposta que entregar maior economia líquida à Administração.</a:t>
            </a:r>
            <a:endParaRPr b="0" i="0" sz="1720" u="none" cap="none" strike="noStrike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latin typeface="Montserrat"/>
                <a:ea typeface="Montserrat"/>
                <a:cs typeface="Montserrat"/>
                <a:sym typeface="Montserrat"/>
              </a:rPr>
              <a:t>• Não é menor preço: é melhor resultado econômico comprovável.</a:t>
            </a:r>
            <a:endParaRPr b="0" i="0" sz="1720" u="none" cap="none" strike="noStrike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scene_of_a_busine.png" id="169" name="Google Shape;169;p10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0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0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33, VI; art. 39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10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178" name="Google Shape;17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1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PROPOSTA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Proposta de trabalho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1" name="Google Shape;181;p11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2" name="Google Shape;182;p11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Deve indicar obras, serviços ou bens necessários ao resultado.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Deve apresentar metodologia, prazos e economia estimada.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Precisa demonstrar como a economia será medida e verificada.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Deve permitir comparação objetiva entre propostas.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scene_of_a_busine.png" id="183" name="Google Shape;183;p11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1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39, §1º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192" name="Google Shape;19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2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PROPOSTA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12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Proposta de preço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5" name="Google Shape;195;p12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p12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Percentual sobre a economia estimada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713232" y="1609344"/>
            <a:ext cx="626364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79"/>
              <a:buFont typeface="Montserrat"/>
              <a:buNone/>
            </a:pPr>
            <a:r>
              <a:rPr b="0" i="0" lang="en-US" sz="16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 proposta de preço corresponde ao percentual sobre a economia estimada.</a:t>
            </a:r>
            <a:endParaRPr b="0" i="0" sz="168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79"/>
              <a:buFont typeface="Montserrat"/>
              <a:buNone/>
            </a:pPr>
            <a:br>
              <a:rPr b="0" i="0" lang="en-US" sz="16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Esse percentual define a parcela de economia que remunera o contratado.</a:t>
            </a:r>
            <a:endParaRPr b="0" i="0" sz="168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79"/>
              <a:buFont typeface="Montserrat"/>
              <a:buNone/>
            </a:pPr>
            <a:br>
              <a:rPr b="0" i="0" lang="en-US" sz="16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 Administração deve comparar o ganho líquido, não apenas a taxa.</a:t>
            </a:r>
            <a:endParaRPr b="0" i="0" sz="168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79"/>
              <a:buFont typeface="Montserrat"/>
              <a:buNone/>
            </a:pPr>
            <a:br>
              <a:rPr b="0" i="0" lang="en-US" sz="16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Exemplo: economia de R$ 80 mil e percentual de 25% = remuneração de R$ 20 mil.</a:t>
            </a:r>
            <a:endParaRPr b="0" i="0" sz="168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12"/>
          <p:cNvSpPr/>
          <p:nvPr/>
        </p:nvSpPr>
        <p:spPr>
          <a:xfrm>
            <a:off x="7360920" y="1700784"/>
            <a:ext cx="3383280" cy="384048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Economia efetiva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12"/>
          <p:cNvSpPr/>
          <p:nvPr/>
        </p:nvSpPr>
        <p:spPr>
          <a:xfrm>
            <a:off x="7360920" y="2212848"/>
            <a:ext cx="3383280" cy="502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500"/>
              <a:buFont typeface="Montserrat"/>
              <a:buNone/>
            </a:pPr>
            <a:r>
              <a:rPr b="1" i="0" lang="en-US" sz="25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R$ 80.000</a:t>
            </a:r>
            <a:endParaRPr b="0" i="0" sz="2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12"/>
          <p:cNvSpPr/>
          <p:nvPr/>
        </p:nvSpPr>
        <p:spPr>
          <a:xfrm>
            <a:off x="7360920" y="2834640"/>
            <a:ext cx="3383280" cy="502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A00"/>
              </a:buClr>
              <a:buSzPts val="2000"/>
              <a:buFont typeface="Montserrat"/>
              <a:buNone/>
            </a:pPr>
            <a:r>
              <a:rPr b="1" i="0" lang="en-US" sz="2000" u="none" cap="none" strike="noStrike">
                <a:solidFill>
                  <a:srgbClr val="FF6A00"/>
                </a:solidFill>
                <a:latin typeface="Montserrat"/>
                <a:ea typeface="Montserrat"/>
                <a:cs typeface="Montserrat"/>
                <a:sym typeface="Montserrat"/>
              </a:rPr>
              <a:t>× 25% = R$ 20.000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12"/>
          <p:cNvSpPr/>
          <p:nvPr/>
        </p:nvSpPr>
        <p:spPr>
          <a:xfrm>
            <a:off x="7360920" y="3547872"/>
            <a:ext cx="3383280" cy="438912"/>
          </a:xfrm>
          <a:prstGeom prst="rect">
            <a:avLst/>
          </a:prstGeom>
          <a:solidFill>
            <a:srgbClr val="F2F4F7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20"/>
              <a:buFont typeface="Montserrat"/>
              <a:buNone/>
            </a:pPr>
            <a:r>
              <a:rPr b="1" i="0" lang="en-US" sz="14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Ganho líquido estimado: R$ 60.000</a:t>
            </a:r>
            <a:endParaRPr b="0" i="0" sz="14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12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39, §1º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12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209" name="Google Shape;20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3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ATIVIDADE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13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Exemplo prático: troca de iluminação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2" name="Google Shape;212;p13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3" name="Google Shape;213;p13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Exercício rápido de cálculo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713232" y="1609344"/>
            <a:ext cx="6263640" cy="283464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 prefeitura gasta R$ 100 mil/mês com energia.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 proposta promete economizar R$ 25 mil/mês.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Remuneração contratual: 30% da economia efetiva.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Pergunta: quanto o contratado recebe no mês?</a:t>
            </a:r>
            <a:endParaRPr b="0" i="0" sz="17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style_editorial_illustration_o.png" id="215" name="Google Shape;215;p13"/>
          <p:cNvPicPr preferRelativeResize="0"/>
          <p:nvPr/>
        </p:nvPicPr>
        <p:blipFill rotWithShape="1">
          <a:blip r:embed="rId4">
            <a:alphaModFix/>
          </a:blip>
          <a:srcRect b="0" l="1760" r="1760" t="0"/>
          <a:stretch/>
        </p:blipFill>
        <p:spPr>
          <a:xfrm>
            <a:off x="7360920" y="1691640"/>
            <a:ext cx="3840480" cy="224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/>
          <p:nvPr/>
        </p:nvSpPr>
        <p:spPr>
          <a:xfrm>
            <a:off x="7360920" y="1691640"/>
            <a:ext cx="3840480" cy="224028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3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39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13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224" name="Google Shape;22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4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RISCO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14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Se não gerar a economia prevista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7" name="Google Shape;227;p14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8" name="Google Shape;228;p14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 diferença entre a economia contratada e a efetiva é descontada da remuneração.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Se a diferença superar o limite contratual, podem caber sanções.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O edital deve prever método, limites, evidências e consequências.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 fiscalização precisa registrar os dados que sustentam o desconto.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scene_of_a_busine.png" id="229" name="Google Shape;229;p14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4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39, §4º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14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238" name="Google Shape;23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5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MEDIÇÃO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15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Como medir a economia?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1" name="Google Shape;241;p15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2" name="Google Shape;242;p15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Defina a linha de base: consumo ou despesa antes da solução.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Escolha indicadores: kWh, m³ de água, reais economizados ou manutenção evitada.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Preveja metodologia de medição e verificação.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Guarde evidências: faturas, relatórios, medições, laudos e registros fotográficos.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wide_flat_vector_illustration_composition_in_a_cle.png" id="243" name="Google Shape;243;p15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5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5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39; art. 117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15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252" name="Google Shape;25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6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PRAZO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Prazos dos contratos de eficiência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5" name="Google Shape;255;p16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6" name="Google Shape;256;p16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Prazo deve ser compatível com o ciclo de retorno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7" name="Google Shape;257;p16"/>
          <p:cNvCxnSpPr/>
          <p:nvPr/>
        </p:nvCxnSpPr>
        <p:spPr>
          <a:xfrm>
            <a:off x="1143000" y="3017520"/>
            <a:ext cx="9601200" cy="0"/>
          </a:xfrm>
          <a:prstGeom prst="straightConnector1">
            <a:avLst/>
          </a:prstGeom>
          <a:noFill/>
          <a:ln cap="flat" cmpd="sng" w="38100">
            <a:solidFill>
              <a:srgbClr val="001A3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8" name="Google Shape;258;p16"/>
          <p:cNvSpPr/>
          <p:nvPr/>
        </p:nvSpPr>
        <p:spPr>
          <a:xfrm>
            <a:off x="1371600" y="2240280"/>
            <a:ext cx="3108960" cy="502920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Até 10 anos</a:t>
            </a:r>
            <a:endParaRPr b="0" i="0" sz="2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16"/>
          <p:cNvSpPr/>
          <p:nvPr/>
        </p:nvSpPr>
        <p:spPr>
          <a:xfrm>
            <a:off x="1371600" y="3273552"/>
            <a:ext cx="3108960" cy="685800"/>
          </a:xfrm>
          <a:prstGeom prst="rect">
            <a:avLst/>
          </a:prstGeom>
          <a:solidFill>
            <a:srgbClr val="F2F4F7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0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Sem investimento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0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revertido ao patrimônio público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16"/>
          <p:cNvSpPr/>
          <p:nvPr/>
        </p:nvSpPr>
        <p:spPr>
          <a:xfrm>
            <a:off x="7178040" y="2240280"/>
            <a:ext cx="3108960" cy="502920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Até 35 anos</a:t>
            </a:r>
            <a:endParaRPr b="0" i="0" sz="2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16"/>
          <p:cNvSpPr/>
          <p:nvPr/>
        </p:nvSpPr>
        <p:spPr>
          <a:xfrm>
            <a:off x="7178040" y="3273552"/>
            <a:ext cx="3108960" cy="685800"/>
          </a:xfrm>
          <a:prstGeom prst="rect">
            <a:avLst/>
          </a:prstGeom>
          <a:solidFill>
            <a:srgbClr val="F2F4F7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0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Com investimento do contratado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0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e reversão ao patrimônio público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1508760" y="4892040"/>
            <a:ext cx="9098280" cy="502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650"/>
              <a:buFont typeface="Montserrat"/>
              <a:buNone/>
            </a:pPr>
            <a:r>
              <a:rPr b="1" i="0" lang="en-US" sz="16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Regra prática: o prazo precisa caber no retorno econômico e no interesse público.</a:t>
            </a:r>
            <a:endParaRPr b="0" i="0" sz="16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16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110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16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270" name="Google Shape;27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7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PLANEJAMENTO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17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Cuidados no planejamento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3" name="Google Shape;273;p17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4" name="Google Shape;274;p17"/>
          <p:cNvSpPr/>
          <p:nvPr/>
        </p:nvSpPr>
        <p:spPr>
          <a:xfrm>
            <a:off x="658368" y="1554480"/>
            <a:ext cx="6355080" cy="224028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70"/>
              <a:buFont typeface="Montserrat"/>
              <a:buNone/>
            </a:pPr>
            <a:r>
              <a:rPr b="0" i="0" lang="en-US" sz="167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Elabore ETP e estudo de viabilidade econômica.</a:t>
            </a:r>
            <a:endParaRPr b="0" i="0" sz="167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70"/>
              <a:buFont typeface="Montserrat"/>
              <a:buNone/>
            </a:pPr>
            <a:br>
              <a:rPr b="0" i="0" lang="en-US" sz="167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7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Defina linha de base, indicadores e método de verificação.</a:t>
            </a:r>
            <a:endParaRPr b="0" i="0" sz="167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70"/>
              <a:buFont typeface="Montserrat"/>
              <a:buNone/>
            </a:pPr>
            <a:br>
              <a:rPr b="0" i="0" lang="en-US" sz="167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7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Preveja matriz de riscos e responsabilidades.</a:t>
            </a:r>
            <a:endParaRPr b="0" i="0" sz="167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70"/>
              <a:buFont typeface="Montserrat"/>
              <a:buNone/>
            </a:pPr>
            <a:r>
              <a:t/>
            </a:r>
            <a:endParaRPr sz="1670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70"/>
              <a:buFont typeface="Montserrat"/>
              <a:buNone/>
            </a:pPr>
            <a:r>
              <a:rPr b="0" i="0" lang="en-US" sz="167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Planeje fiscalização com dados, relatórios e auditoria de resultados.</a:t>
            </a:r>
            <a:endParaRPr b="0" i="0" sz="167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scene_of_a_busine.png" id="275" name="Google Shape;275;p17"/>
          <p:cNvPicPr preferRelativeResize="0"/>
          <p:nvPr/>
        </p:nvPicPr>
        <p:blipFill rotWithShape="1">
          <a:blip r:embed="rId4">
            <a:alphaModFix/>
          </a:blip>
          <a:srcRect b="0" l="6675" r="6675" t="0"/>
          <a:stretch/>
        </p:blipFill>
        <p:spPr>
          <a:xfrm>
            <a:off x="7424928" y="1572768"/>
            <a:ext cx="3730752" cy="242316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7"/>
          <p:cNvSpPr/>
          <p:nvPr/>
        </p:nvSpPr>
        <p:spPr>
          <a:xfrm>
            <a:off x="7424928" y="1572768"/>
            <a:ext cx="3730752" cy="242316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7"/>
          <p:cNvSpPr/>
          <p:nvPr/>
        </p:nvSpPr>
        <p:spPr>
          <a:xfrm>
            <a:off x="2048256" y="4407408"/>
            <a:ext cx="86685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20"/>
              <a:buFont typeface="Montserrat"/>
              <a:buNone/>
            </a:pPr>
            <a:r>
              <a:rPr b="1" i="0" lang="en-US" sz="14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Qual documento mais evita problemas futuros?</a:t>
            </a:r>
            <a:endParaRPr b="0" i="0" sz="14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17"/>
          <p:cNvSpPr/>
          <p:nvPr/>
        </p:nvSpPr>
        <p:spPr>
          <a:xfrm>
            <a:off x="749808" y="4901184"/>
            <a:ext cx="2377440" cy="438912"/>
          </a:xfrm>
          <a:prstGeom prst="rect">
            <a:avLst/>
          </a:prstGeom>
          <a:solidFill>
            <a:srgbClr val="F2F4F7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ETP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17"/>
          <p:cNvSpPr/>
          <p:nvPr/>
        </p:nvSpPr>
        <p:spPr>
          <a:xfrm>
            <a:off x="3264408" y="4901184"/>
            <a:ext cx="2377440" cy="438912"/>
          </a:xfrm>
          <a:prstGeom prst="rect">
            <a:avLst/>
          </a:prstGeom>
          <a:solidFill>
            <a:srgbClr val="F2F4F7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Métrica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17"/>
          <p:cNvSpPr/>
          <p:nvPr/>
        </p:nvSpPr>
        <p:spPr>
          <a:xfrm>
            <a:off x="5779008" y="4901184"/>
            <a:ext cx="2377440" cy="438912"/>
          </a:xfrm>
          <a:prstGeom prst="rect">
            <a:avLst/>
          </a:prstGeom>
          <a:solidFill>
            <a:srgbClr val="F2F4F7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Matriz de riscos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17"/>
          <p:cNvSpPr/>
          <p:nvPr/>
        </p:nvSpPr>
        <p:spPr>
          <a:xfrm>
            <a:off x="8293608" y="4901184"/>
            <a:ext cx="2377440" cy="438912"/>
          </a:xfrm>
          <a:prstGeom prst="rect">
            <a:avLst/>
          </a:prstGeom>
          <a:solidFill>
            <a:srgbClr val="F2F4F7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Fiscalização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arts. 18, 22, 39, 117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17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289" name="Google Shape;28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8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18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Miniestudo de caso 1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2" name="Google Shape;292;p18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p18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Promessa de economia sem metodologia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18"/>
          <p:cNvSpPr/>
          <p:nvPr/>
        </p:nvSpPr>
        <p:spPr>
          <a:xfrm>
            <a:off x="822960" y="1627632"/>
            <a:ext cx="1828800" cy="384048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Situação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18"/>
          <p:cNvSpPr/>
          <p:nvPr/>
        </p:nvSpPr>
        <p:spPr>
          <a:xfrm>
            <a:off x="822960" y="2121408"/>
            <a:ext cx="9966960" cy="960120"/>
          </a:xfrm>
          <a:prstGeom prst="rect">
            <a:avLst/>
          </a:prstGeom>
          <a:solidFill>
            <a:srgbClr val="F8FAFC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100"/>
              <a:buFont typeface="Montserrat"/>
              <a:buNone/>
            </a:pPr>
            <a:r>
              <a:rPr b="1" i="0" lang="en-US" sz="21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Empresa promete 40% de economia em energia, mas não explica linha de base, indicadores, fatores de ajuste nem forma de comprovação.</a:t>
            </a:r>
            <a:endParaRPr b="0" i="0" sz="2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18"/>
          <p:cNvSpPr/>
          <p:nvPr/>
        </p:nvSpPr>
        <p:spPr>
          <a:xfrm>
            <a:off x="868680" y="3703320"/>
            <a:ext cx="9784080" cy="502920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Pergunta: o município deve aceitar? O que exigir antes?</a:t>
            </a:r>
            <a:endParaRPr b="0" i="0" sz="2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18"/>
          <p:cNvSpPr/>
          <p:nvPr/>
        </p:nvSpPr>
        <p:spPr>
          <a:xfrm>
            <a:off x="1051560" y="4498848"/>
            <a:ext cx="9418320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Exigir metodologia de medição e verificação.</a:t>
            </a:r>
            <a:br>
              <a:rPr b="0" i="0" lang="en-US" sz="160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0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Exigir memória de cálculo e linha de base.</a:t>
            </a:r>
            <a:br>
              <a:rPr b="0" i="0" lang="en-US" sz="160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0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Exigir plano de implantação, cronograma e riscos.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18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39, §1º; art. 117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18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305" name="Google Shape;30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SÍNTESE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19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Síntese do contrato de eficiência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08" name="Google Shape;308;p19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9" name="Google Shape;309;p19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O que o servidor deve lembrar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19"/>
          <p:cNvSpPr/>
          <p:nvPr/>
        </p:nvSpPr>
        <p:spPr>
          <a:xfrm>
            <a:off x="914400" y="1600200"/>
            <a:ext cx="2103120" cy="457200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Conceito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19"/>
          <p:cNvSpPr/>
          <p:nvPr/>
        </p:nvSpPr>
        <p:spPr>
          <a:xfrm>
            <a:off x="3154680" y="1600200"/>
            <a:ext cx="7406640" cy="457200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serviço para gerar economia mensurável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19"/>
          <p:cNvSpPr/>
          <p:nvPr/>
        </p:nvSpPr>
        <p:spPr>
          <a:xfrm>
            <a:off x="914400" y="2267712"/>
            <a:ext cx="2103120" cy="457200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Julgamento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19"/>
          <p:cNvSpPr/>
          <p:nvPr/>
        </p:nvSpPr>
        <p:spPr>
          <a:xfrm>
            <a:off x="3154680" y="2267712"/>
            <a:ext cx="7406640" cy="457200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maior retorno econômico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" name="Google Shape;314;p19"/>
          <p:cNvSpPr/>
          <p:nvPr/>
        </p:nvSpPr>
        <p:spPr>
          <a:xfrm>
            <a:off x="914400" y="2935224"/>
            <a:ext cx="2103120" cy="457200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Remuneração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5" name="Google Shape;315;p19"/>
          <p:cNvSpPr/>
          <p:nvPr/>
        </p:nvSpPr>
        <p:spPr>
          <a:xfrm>
            <a:off x="3154680" y="2935224"/>
            <a:ext cx="7406640" cy="457200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percentual da economia efetiva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914400" y="3602736"/>
            <a:ext cx="2103120" cy="457200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Prazo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3154680" y="3602736"/>
            <a:ext cx="7406640" cy="457200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até 10 anos; até 35 anos com investimento revertido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914400" y="4270248"/>
            <a:ext cx="2103120" cy="457200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Risco crítico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19"/>
          <p:cNvSpPr/>
          <p:nvPr/>
        </p:nvSpPr>
        <p:spPr>
          <a:xfrm>
            <a:off x="3154680" y="4270248"/>
            <a:ext cx="7406640" cy="457200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linha de base frágil e economia não comprovada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19"/>
          <p:cNvSpPr/>
          <p:nvPr/>
        </p:nvSpPr>
        <p:spPr>
          <a:xfrm>
            <a:off x="914400" y="5230368"/>
            <a:ext cx="9646920" cy="475488"/>
          </a:xfrm>
          <a:prstGeom prst="rect">
            <a:avLst/>
          </a:prstGeom>
          <a:solidFill>
            <a:srgbClr val="FFF4E8"/>
          </a:solidFill>
          <a:ln cap="flat" cmpd="sng" w="127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80"/>
              <a:buFont typeface="Montserrat"/>
              <a:buNone/>
            </a:pPr>
            <a:r>
              <a:rPr b="1" i="0" lang="en-US" sz="148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Decisão prática: só avance quando resultado, método, preço, risco e fiscalização estiverem conectados.</a:t>
            </a:r>
            <a:endParaRPr b="0" i="0" sz="148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19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arts. 6º, LIII; 39; 110; 117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p19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26" name="Google Shape;2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CONTEXTO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Por que esse tema importa para o município?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" name="Google Shape;29;p2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"/>
          <p:cNvSpPr/>
          <p:nvPr/>
        </p:nvSpPr>
        <p:spPr>
          <a:xfrm>
            <a:off x="658368" y="1554480"/>
            <a:ext cx="6355080" cy="224028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50"/>
              <a:buFont typeface="Montserrat"/>
              <a:buNone/>
            </a:pP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Economia real: reduzir despesas correntes libera orçamento para políticas públicas.</a:t>
            </a:r>
            <a:b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Planejamento melhor: projeto, preço e risco definidos antes da licitação.</a:t>
            </a:r>
            <a:b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Obras com menos atraso: medição e fiscalização com critérios objetivos.</a:t>
            </a:r>
            <a:b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Responsabilização menor: decisões documentadas protegem o servidor diligente.</a:t>
            </a:r>
            <a:endParaRPr b="0" i="0" sz="165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wide_flat_vector_illustration_composition_in_a_cle.png" id="31" name="Google Shape;31;p2"/>
          <p:cNvPicPr preferRelativeResize="0"/>
          <p:nvPr/>
        </p:nvPicPr>
        <p:blipFill rotWithShape="1">
          <a:blip r:embed="rId4">
            <a:alphaModFix/>
          </a:blip>
          <a:srcRect b="0" l="6675" r="6675" t="0"/>
          <a:stretch/>
        </p:blipFill>
        <p:spPr>
          <a:xfrm>
            <a:off x="7424928" y="1572768"/>
            <a:ext cx="3730752" cy="242316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"/>
          <p:cNvSpPr/>
          <p:nvPr/>
        </p:nvSpPr>
        <p:spPr>
          <a:xfrm>
            <a:off x="7424928" y="1572768"/>
            <a:ext cx="3730752" cy="242316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749808" y="4407408"/>
            <a:ext cx="1143000" cy="310896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Montserrat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2048256" y="4407408"/>
            <a:ext cx="86685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20"/>
              <a:buFont typeface="Montserrat"/>
              <a:buNone/>
            </a:pPr>
            <a:r>
              <a:rPr b="1" i="0" lang="en-US" sz="14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Qual problema aparece mais no</a:t>
            </a:r>
            <a:r>
              <a:rPr b="1" lang="en-US" sz="1420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14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município?</a:t>
            </a:r>
            <a:endParaRPr b="0" i="0" sz="14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749808" y="4901184"/>
            <a:ext cx="2377440" cy="438912"/>
          </a:xfrm>
          <a:prstGeom prst="rect">
            <a:avLst/>
          </a:prstGeom>
          <a:solidFill>
            <a:srgbClr val="F2F4F7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Preço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3264408" y="4901184"/>
            <a:ext cx="2377440" cy="438912"/>
          </a:xfrm>
          <a:prstGeom prst="rect">
            <a:avLst/>
          </a:prstGeom>
          <a:solidFill>
            <a:srgbClr val="F2F4F7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Prazo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779008" y="4901184"/>
            <a:ext cx="2377440" cy="438912"/>
          </a:xfrm>
          <a:prstGeom prst="rect">
            <a:avLst/>
          </a:prstGeom>
          <a:solidFill>
            <a:srgbClr val="F2F4F7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Projeto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8293608" y="4901184"/>
            <a:ext cx="2377440" cy="438912"/>
          </a:xfrm>
          <a:prstGeom prst="rect">
            <a:avLst/>
          </a:prstGeom>
          <a:solidFill>
            <a:srgbClr val="F2F4F7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Fiscalização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planejamento, fiscalização e controles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328" name="Google Shape;32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0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TRANSIÇÃO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20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Da economia para as obras públicas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1" name="Google Shape;331;p20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2" name="Google Shape;332;p20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Agora o desafio muda: projeto, preço, risco e fiscalização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20"/>
          <p:cNvSpPr/>
          <p:nvPr/>
        </p:nvSpPr>
        <p:spPr>
          <a:xfrm>
            <a:off x="868680" y="1874520"/>
            <a:ext cx="10058400" cy="109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Se no contrato de eficiência o desafio é medir economia, nas obras o desafio é definir projeto, preço, risco e fiscalização.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wide_clean_vector_illustration_style_construction.png" id="334" name="Google Shape;334;p20"/>
          <p:cNvPicPr preferRelativeResize="0"/>
          <p:nvPr/>
        </p:nvPicPr>
        <p:blipFill rotWithShape="1">
          <a:blip r:embed="rId4">
            <a:alphaModFix/>
          </a:blip>
          <a:srcRect b="29037" l="0" r="0" t="29037"/>
          <a:stretch/>
        </p:blipFill>
        <p:spPr>
          <a:xfrm>
            <a:off x="1965960" y="3474720"/>
            <a:ext cx="8138160" cy="192024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0"/>
          <p:cNvSpPr/>
          <p:nvPr/>
        </p:nvSpPr>
        <p:spPr>
          <a:xfrm>
            <a:off x="1965960" y="3474720"/>
            <a:ext cx="8138160" cy="192024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0"/>
          <p:cNvSpPr/>
          <p:nvPr/>
        </p:nvSpPr>
        <p:spPr>
          <a:xfrm>
            <a:off x="1965960" y="5504688"/>
            <a:ext cx="8138160" cy="384048"/>
          </a:xfrm>
          <a:prstGeom prst="rect">
            <a:avLst/>
          </a:prstGeom>
          <a:solidFill>
            <a:srgbClr val="F7F8FA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050"/>
              <a:buFont typeface="Montserrat"/>
              <a:buNone/>
            </a:pPr>
            <a:r>
              <a:rPr b="0" i="0" lang="en-US" sz="10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Na obra pública, o erro de projeto vira custo, atraso e responsabilização.</a:t>
            </a:r>
            <a:endParaRPr b="0" i="0" sz="10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7" name="Google Shape;337;p20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46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20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344" name="Google Shape;34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1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ART. 46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21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Regimes de contratação de obras: previsão legal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7" name="Google Shape;347;p21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8" name="Google Shape;348;p21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O art. 46 lista os regimes admitidos para execução indireta de obras e serviços de engenharia.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 escolha do regime precisa estar justificada no planejamento.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Cada regime muda preço, medição, riscos e documentos exigidos.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Regra prática: regime inadequado gera licitação frágil e fiscalização difícil.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wide_clean_vector_illustration_style_construction.png" id="349" name="Google Shape;349;p21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1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1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46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21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21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358" name="Google Shape;35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2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TABELA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22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Quais são os regimes de execução?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1" name="Google Shape;361;p22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2" name="Google Shape;362;p22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Lista do art. 46 traduzida para a rotina municipal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22"/>
          <p:cNvSpPr/>
          <p:nvPr/>
        </p:nvSpPr>
        <p:spPr>
          <a:xfrm>
            <a:off x="777240" y="1508760"/>
            <a:ext cx="2240280" cy="438912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Montserrat"/>
              <a:buNone/>
            </a:pPr>
            <a:r>
              <a:rPr b="1" i="0" lang="en-US" sz="13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Preço unitário</a:t>
            </a:r>
            <a:endParaRPr b="0" i="0" sz="13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22"/>
          <p:cNvSpPr/>
          <p:nvPr/>
        </p:nvSpPr>
        <p:spPr>
          <a:xfrm>
            <a:off x="3108960" y="1508760"/>
            <a:ext cx="2697480" cy="438912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paga por unidade executada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22"/>
          <p:cNvSpPr/>
          <p:nvPr/>
        </p:nvSpPr>
        <p:spPr>
          <a:xfrm>
            <a:off x="777240" y="2295144"/>
            <a:ext cx="2240280" cy="438912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Montserrat"/>
              <a:buNone/>
            </a:pPr>
            <a:r>
              <a:rPr b="1" i="0" lang="en-US" sz="13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Preço global</a:t>
            </a:r>
            <a:endParaRPr b="0" i="0" sz="13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22"/>
          <p:cNvSpPr/>
          <p:nvPr/>
        </p:nvSpPr>
        <p:spPr>
          <a:xfrm>
            <a:off x="3108960" y="2295144"/>
            <a:ext cx="2697480" cy="438912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preço certo e total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22"/>
          <p:cNvSpPr/>
          <p:nvPr/>
        </p:nvSpPr>
        <p:spPr>
          <a:xfrm>
            <a:off x="777240" y="3081528"/>
            <a:ext cx="2240280" cy="438912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Montserrat"/>
              <a:buNone/>
            </a:pPr>
            <a:r>
              <a:rPr b="1" i="0" lang="en-US" sz="13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Empreitada integral</a:t>
            </a:r>
            <a:endParaRPr b="0" i="0" sz="13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22"/>
          <p:cNvSpPr/>
          <p:nvPr/>
        </p:nvSpPr>
        <p:spPr>
          <a:xfrm>
            <a:off x="3108960" y="3081528"/>
            <a:ext cx="2697480" cy="438912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empreendimento pronto para funcionar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9" name="Google Shape;369;p22"/>
          <p:cNvSpPr/>
          <p:nvPr/>
        </p:nvSpPr>
        <p:spPr>
          <a:xfrm>
            <a:off x="777240" y="3867912"/>
            <a:ext cx="2240280" cy="438912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Montserrat"/>
              <a:buNone/>
            </a:pPr>
            <a:r>
              <a:rPr b="1" i="0" lang="en-US" sz="13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Por tarefa</a:t>
            </a:r>
            <a:endParaRPr b="0" i="0" sz="13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3108960" y="3867912"/>
            <a:ext cx="2697480" cy="438912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pequenos trabalhos por preço certo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22"/>
          <p:cNvSpPr/>
          <p:nvPr/>
        </p:nvSpPr>
        <p:spPr>
          <a:xfrm>
            <a:off x="6217920" y="1508760"/>
            <a:ext cx="2240280" cy="438912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Montserrat"/>
              <a:buNone/>
            </a:pPr>
            <a:r>
              <a:rPr b="1" i="0" lang="en-US" sz="13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Integrada</a:t>
            </a:r>
            <a:endParaRPr b="0" i="0" sz="13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8549640" y="1508760"/>
            <a:ext cx="2697480" cy="438912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contratado faz PB + PE + execução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p22"/>
          <p:cNvSpPr/>
          <p:nvPr/>
        </p:nvSpPr>
        <p:spPr>
          <a:xfrm>
            <a:off x="6217920" y="2295144"/>
            <a:ext cx="2240280" cy="438912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Montserrat"/>
              <a:buNone/>
            </a:pPr>
            <a:r>
              <a:rPr b="1" i="0" lang="en-US" sz="13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Semi-integrada</a:t>
            </a:r>
            <a:endParaRPr b="0" i="0" sz="13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22"/>
          <p:cNvSpPr/>
          <p:nvPr/>
        </p:nvSpPr>
        <p:spPr>
          <a:xfrm>
            <a:off x="8549640" y="2295144"/>
            <a:ext cx="2697480" cy="438912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contratado faz PE + execução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22"/>
          <p:cNvSpPr/>
          <p:nvPr/>
        </p:nvSpPr>
        <p:spPr>
          <a:xfrm>
            <a:off x="6217920" y="3081528"/>
            <a:ext cx="2240280" cy="438912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Montserrat"/>
              <a:buNone/>
            </a:pPr>
            <a:r>
              <a:rPr b="1" i="0" lang="en-US" sz="13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Fornecimento associado</a:t>
            </a:r>
            <a:endParaRPr b="0" i="0" sz="13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22"/>
          <p:cNvSpPr/>
          <p:nvPr/>
        </p:nvSpPr>
        <p:spPr>
          <a:xfrm>
            <a:off x="8549640" y="3081528"/>
            <a:ext cx="2697480" cy="438912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fornece e opera/mantém por prazo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22"/>
          <p:cNvSpPr/>
          <p:nvPr/>
        </p:nvSpPr>
        <p:spPr>
          <a:xfrm>
            <a:off x="1051560" y="5321808"/>
            <a:ext cx="9601200" cy="41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50"/>
              <a:buFont typeface="Montserrat"/>
              <a:buNone/>
            </a:pPr>
            <a:r>
              <a:rPr b="1" lang="en-US" sz="1450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O </a:t>
            </a:r>
            <a:r>
              <a:rPr b="1" i="0" lang="en-US" sz="14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objeto está suficientemente definido para medir e pagar com segurança?</a:t>
            </a:r>
            <a:endParaRPr b="0" i="0" sz="14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22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46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p22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22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385" name="Google Shape;38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3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REGIME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23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Empreitada por preço unitário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8" name="Google Shape;388;p23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9" name="Google Shape;389;p23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Usar quando quantitativos podem variar de modo relevante.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Pagamento vinculado às unidades efetivamente executadas.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Exige boa planilha, critérios de medição e fiscalização em campo.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t/>
            </a:r>
            <a:endParaRPr sz="1720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Exemplo: manutenção de vias com medições por m², m³, metro ou tonelada.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wide_clean_vector_illustration_style_construction.png" id="390" name="Google Shape;390;p23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3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3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XXVIII; art. 46, I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23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23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399" name="Google Shape;39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4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REGIME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24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Empreitada por preço global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02" name="Google Shape;402;p24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3" name="Google Shape;403;p24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Usar quando o projeto está bem definido e os quantitativos são conhecidos.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 contratação tem preço certo e total.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Medição tende a seguir etapas e marcos do cronograma físico-financeiro.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Exemplo: reforma de prédio com projeto básico consistente.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of_an_architectur.png" id="404" name="Google Shape;404;p24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4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4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XXIX; art. 46, II; art. 46, §9º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24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24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413" name="Google Shape;41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5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REGIME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25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Empreitada integral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16" name="Google Shape;416;p25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7" name="Google Shape;417;p25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Contrata-se o empreendimento em sua integralidade.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Inclui etapas necessárias para entrega em condições de operação.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Foco no funcionamento final, não apenas na obra física.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Exemplo: escola pronta para uso, com instalações operacionais e testadas.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wide_clean_vector_illustration_style_construction.png" id="418" name="Google Shape;418;p25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5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5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XXX; art. 46, III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1" name="Google Shape;421;p25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25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427" name="Google Shape;42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6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REGIME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9" name="Google Shape;429;p26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Contratação por tarefa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30" name="Google Shape;430;p26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1" name="Google Shape;431;p26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Aplicável a pequenos trabalhos por preço certo.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Pode incluir ou não fornecimento de materiais.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t/>
            </a:r>
            <a:endParaRPr sz="1720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Usada para demandas específicas e de escopo limitado.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Exemplos: laudo técnico, sondagem, levantamento topográfico ou vistoria pontual.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of_an_architectur.png" id="432" name="Google Shape;432;p26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6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6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XXXI; art. 46, IV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26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26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441" name="Google Shape;44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7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REGIME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p27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Contratação integrada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4" name="Google Shape;444;p27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5" name="Google Shape;445;p27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Anteprojeto → PB → PE → execução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p27"/>
          <p:cNvSpPr/>
          <p:nvPr/>
        </p:nvSpPr>
        <p:spPr>
          <a:xfrm>
            <a:off x="868680" y="2331720"/>
            <a:ext cx="1828800" cy="53035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ontserrat"/>
              <a:buNone/>
            </a:pPr>
            <a:r>
              <a:rPr b="1" i="0" lang="en-US" sz="15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Anteprojeto</a:t>
            </a:r>
            <a:endParaRPr b="0" i="0" sz="15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27"/>
          <p:cNvSpPr/>
          <p:nvPr/>
        </p:nvSpPr>
        <p:spPr>
          <a:xfrm>
            <a:off x="2770632" y="2395728"/>
            <a:ext cx="420624" cy="411480"/>
          </a:xfrm>
          <a:prstGeom prst="chevron">
            <a:avLst>
              <a:gd fmla="val 50000" name="adj"/>
            </a:avLst>
          </a:prstGeom>
          <a:solidFill>
            <a:srgbClr val="5B8F49"/>
          </a:solidFill>
          <a:ln cap="flat" cmpd="sng" w="12700">
            <a:solidFill>
              <a:srgbClr val="5B8F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7"/>
          <p:cNvSpPr/>
          <p:nvPr/>
        </p:nvSpPr>
        <p:spPr>
          <a:xfrm>
            <a:off x="3429000" y="2331720"/>
            <a:ext cx="1828800" cy="530352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ontserrat"/>
              <a:buNone/>
            </a:pPr>
            <a:r>
              <a:rPr b="1" i="0" lang="en-US" sz="15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Projeto básico</a:t>
            </a:r>
            <a:endParaRPr b="0" i="0" sz="15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27"/>
          <p:cNvSpPr/>
          <p:nvPr/>
        </p:nvSpPr>
        <p:spPr>
          <a:xfrm>
            <a:off x="5330952" y="2395728"/>
            <a:ext cx="420624" cy="411480"/>
          </a:xfrm>
          <a:prstGeom prst="chevron">
            <a:avLst>
              <a:gd fmla="val 50000" name="adj"/>
            </a:avLst>
          </a:prstGeom>
          <a:solidFill>
            <a:srgbClr val="5B8F49"/>
          </a:solidFill>
          <a:ln cap="flat" cmpd="sng" w="12700">
            <a:solidFill>
              <a:srgbClr val="5B8F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7"/>
          <p:cNvSpPr/>
          <p:nvPr/>
        </p:nvSpPr>
        <p:spPr>
          <a:xfrm>
            <a:off x="5989320" y="2331720"/>
            <a:ext cx="1828800" cy="530352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ontserrat"/>
              <a:buNone/>
            </a:pPr>
            <a:r>
              <a:rPr b="1" i="0" lang="en-US" sz="15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Projeto executivo</a:t>
            </a:r>
            <a:endParaRPr b="0" i="0" sz="15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1" name="Google Shape;451;p27"/>
          <p:cNvSpPr/>
          <p:nvPr/>
        </p:nvSpPr>
        <p:spPr>
          <a:xfrm>
            <a:off x="7891272" y="2395728"/>
            <a:ext cx="420624" cy="411480"/>
          </a:xfrm>
          <a:prstGeom prst="chevron">
            <a:avLst>
              <a:gd fmla="val 50000" name="adj"/>
            </a:avLst>
          </a:prstGeom>
          <a:solidFill>
            <a:srgbClr val="5B8F49"/>
          </a:solidFill>
          <a:ln cap="flat" cmpd="sng" w="12700">
            <a:solidFill>
              <a:srgbClr val="5B8F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7"/>
          <p:cNvSpPr/>
          <p:nvPr/>
        </p:nvSpPr>
        <p:spPr>
          <a:xfrm>
            <a:off x="8549640" y="2331720"/>
            <a:ext cx="1828800" cy="530352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ontserrat"/>
              <a:buNone/>
            </a:pPr>
            <a:r>
              <a:rPr b="1" i="0" lang="en-US" sz="15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Execução</a:t>
            </a:r>
            <a:endParaRPr b="0" i="0" sz="15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3" name="Google Shape;453;p27"/>
          <p:cNvSpPr/>
          <p:nvPr/>
        </p:nvSpPr>
        <p:spPr>
          <a:xfrm>
            <a:off x="914400" y="3429000"/>
            <a:ext cx="9875520" cy="141732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50"/>
              <a:buFont typeface="Montserrat"/>
              <a:buNone/>
            </a:pP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 Administração entrega anteprojeto.</a:t>
            </a:r>
            <a:endParaRPr b="0" i="0" sz="165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50"/>
              <a:buFont typeface="Montserrat"/>
              <a:buNone/>
            </a:pPr>
            <a:b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O contratado elabora projeto básico e executivo e executa a obra.</a:t>
            </a:r>
            <a:endParaRPr b="0" i="0" sz="165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50"/>
              <a:buFont typeface="Montserrat"/>
              <a:buNone/>
            </a:pPr>
            <a:r>
              <a:t/>
            </a:r>
            <a:endParaRPr sz="1650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50"/>
              <a:buFont typeface="Montserrat"/>
              <a:buNone/>
            </a:pP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Não dispensa planejamento: o anteprojeto precisa ser suficiente.</a:t>
            </a:r>
            <a:endParaRPr b="0" i="0" sz="165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50"/>
              <a:buFont typeface="Montserrat"/>
              <a:buNone/>
            </a:pPr>
            <a:b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Matriz de riscos é obrigatória.</a:t>
            </a:r>
            <a:endParaRPr b="0" i="0" sz="165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4" name="Google Shape;454;p27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XXXII; art. 46, V; art. 22, §3º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5" name="Google Shape;455;p27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27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461" name="Google Shape;46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8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REGIME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p28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Contratação semi-integrada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64" name="Google Shape;464;p28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5" name="Google Shape;465;p28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 Administração fornece o projeto básico.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O contratado elabora o projeto executivo e executa a obra.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Pode haver inovação autorizada, desde que respeitado o objetivo e a matriz de riscos.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Útil quando o PB está definido, mas há espaço técnico para otimização.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of_an_architectur.png" id="466" name="Google Shape;466;p28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8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8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XXXIII; art. 46, VI; art. 46, §5º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p28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28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475" name="Google Shape;4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29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COMPARATIVO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7" name="Google Shape;477;p29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Integrada x semi-integrada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78" name="Google Shape;478;p29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9" name="Google Shape;479;p29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Diferenças que mudam responsabilidade e risco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0" name="Google Shape;480;p29"/>
          <p:cNvSpPr/>
          <p:nvPr/>
        </p:nvSpPr>
        <p:spPr>
          <a:xfrm>
            <a:off x="822960" y="1508760"/>
            <a:ext cx="2743200" cy="411480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Critério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1" name="Google Shape;481;p29"/>
          <p:cNvSpPr/>
          <p:nvPr/>
        </p:nvSpPr>
        <p:spPr>
          <a:xfrm>
            <a:off x="3611880" y="1508760"/>
            <a:ext cx="3246120" cy="411480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Integrada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2" name="Google Shape;482;p29"/>
          <p:cNvSpPr/>
          <p:nvPr/>
        </p:nvSpPr>
        <p:spPr>
          <a:xfrm>
            <a:off x="6903720" y="1508760"/>
            <a:ext cx="3611880" cy="411480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Semi-integrada</a:t>
            </a:r>
            <a:endParaRPr b="0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3" name="Google Shape;483;p29"/>
          <p:cNvSpPr/>
          <p:nvPr/>
        </p:nvSpPr>
        <p:spPr>
          <a:xfrm>
            <a:off x="822960" y="1993392"/>
            <a:ext cx="2743200" cy="402336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1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Documento inicial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3611880" y="1993392"/>
            <a:ext cx="3246120" cy="402336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Anteprojeto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6903720" y="1993392"/>
            <a:ext cx="3611880" cy="402336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Projeto básico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822960" y="2560320"/>
            <a:ext cx="2743200" cy="402336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1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PB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3611880" y="2560320"/>
            <a:ext cx="3246120" cy="402336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Contratado elabora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6903720" y="2560320"/>
            <a:ext cx="3611880" cy="402336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Administração fornece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822960" y="3127248"/>
            <a:ext cx="2743200" cy="402336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1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PE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p29"/>
          <p:cNvSpPr/>
          <p:nvPr/>
        </p:nvSpPr>
        <p:spPr>
          <a:xfrm>
            <a:off x="3611880" y="3127248"/>
            <a:ext cx="3246120" cy="402336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Contratado elabora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6903720" y="3127248"/>
            <a:ext cx="3611880" cy="402336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Contratado elabora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2" name="Google Shape;492;p29"/>
          <p:cNvSpPr/>
          <p:nvPr/>
        </p:nvSpPr>
        <p:spPr>
          <a:xfrm>
            <a:off x="822960" y="3694176"/>
            <a:ext cx="2743200" cy="402336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1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Inovação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p29"/>
          <p:cNvSpPr/>
          <p:nvPr/>
        </p:nvSpPr>
        <p:spPr>
          <a:xfrm>
            <a:off x="3611880" y="3694176"/>
            <a:ext cx="3246120" cy="402336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Maior espaço técnico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p29"/>
          <p:cNvSpPr/>
          <p:nvPr/>
        </p:nvSpPr>
        <p:spPr>
          <a:xfrm>
            <a:off x="6903720" y="3694176"/>
            <a:ext cx="3611880" cy="402336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Inovação autorizada no PB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29"/>
          <p:cNvSpPr/>
          <p:nvPr/>
        </p:nvSpPr>
        <p:spPr>
          <a:xfrm>
            <a:off x="822960" y="4261104"/>
            <a:ext cx="2743200" cy="402336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1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Riscos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6" name="Google Shape;496;p29"/>
          <p:cNvSpPr/>
          <p:nvPr/>
        </p:nvSpPr>
        <p:spPr>
          <a:xfrm>
            <a:off x="3611880" y="4261104"/>
            <a:ext cx="3246120" cy="402336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Matriz obrigatória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7" name="Google Shape;497;p29"/>
          <p:cNvSpPr/>
          <p:nvPr/>
        </p:nvSpPr>
        <p:spPr>
          <a:xfrm>
            <a:off x="6903720" y="4261104"/>
            <a:ext cx="3611880" cy="402336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Matriz obrigatória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29"/>
          <p:cNvSpPr/>
          <p:nvPr/>
        </p:nvSpPr>
        <p:spPr>
          <a:xfrm>
            <a:off x="914400" y="5212080"/>
            <a:ext cx="9601200" cy="502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60"/>
              <a:buFont typeface="Montserrat"/>
              <a:buNone/>
            </a:pPr>
            <a:r>
              <a:rPr b="1" i="0" lang="en-US" sz="146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 escolha precisa estar justificada no ETP e refletida no edital, contrato, medição e fiscalização.</a:t>
            </a:r>
            <a:endParaRPr b="0" i="0" sz="146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9" name="Google Shape;499;p29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XXXII e XXXIII; art. 22, §3º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0" name="Google Shape;500;p29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29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46" name="Google Shape;4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3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ROTEIRO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Mapa da aula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" name="Google Shape;49;p3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" name="Google Shape;50;p3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Do resultado econômico à obra fiscalizada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51;p3"/>
          <p:cNvSpPr/>
          <p:nvPr/>
        </p:nvSpPr>
        <p:spPr>
          <a:xfrm>
            <a:off x="777240" y="1828800"/>
            <a:ext cx="502920" cy="502920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0" i="0" sz="2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52;p3"/>
          <p:cNvSpPr/>
          <p:nvPr/>
        </p:nvSpPr>
        <p:spPr>
          <a:xfrm>
            <a:off x="1435608" y="1810512"/>
            <a:ext cx="278892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Contrato de eficiência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53;p3"/>
          <p:cNvSpPr/>
          <p:nvPr/>
        </p:nvSpPr>
        <p:spPr>
          <a:xfrm>
            <a:off x="1435608" y="2267712"/>
            <a:ext cx="27889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conceito, objeto, julgamento, remuneração e prazo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;p3"/>
          <p:cNvSpPr/>
          <p:nvPr/>
        </p:nvSpPr>
        <p:spPr>
          <a:xfrm>
            <a:off x="4480560" y="1828800"/>
            <a:ext cx="502920" cy="502920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0" i="0" sz="2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3"/>
          <p:cNvSpPr/>
          <p:nvPr/>
        </p:nvSpPr>
        <p:spPr>
          <a:xfrm>
            <a:off x="5138928" y="1810512"/>
            <a:ext cx="278892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Regimes de obras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5138928" y="2267712"/>
            <a:ext cx="27889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quando usar cada regime e quais documentos exigir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3"/>
          <p:cNvSpPr/>
          <p:nvPr/>
        </p:nvSpPr>
        <p:spPr>
          <a:xfrm>
            <a:off x="8183880" y="1828800"/>
            <a:ext cx="502920" cy="502920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0" i="0" sz="2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8842248" y="1810512"/>
            <a:ext cx="278892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Controle e fixação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59;p3"/>
          <p:cNvSpPr/>
          <p:nvPr/>
        </p:nvSpPr>
        <p:spPr>
          <a:xfrm>
            <a:off x="8842248" y="2267712"/>
            <a:ext cx="27889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riscos, medições, fiscalização e atividade final</a:t>
            </a:r>
            <a:endParaRPr b="0" i="0" sz="12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scene_of_a_busine.png" id="60" name="Google Shape;60;p3"/>
          <p:cNvPicPr preferRelativeResize="0"/>
          <p:nvPr/>
        </p:nvPicPr>
        <p:blipFill rotWithShape="1">
          <a:blip r:embed="rId4">
            <a:alphaModFix/>
          </a:blip>
          <a:srcRect b="2005" l="0" r="0" t="2005"/>
          <a:stretch/>
        </p:blipFill>
        <p:spPr>
          <a:xfrm>
            <a:off x="3977640" y="3429000"/>
            <a:ext cx="3977640" cy="214884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"/>
          <p:cNvSpPr/>
          <p:nvPr/>
        </p:nvSpPr>
        <p:spPr>
          <a:xfrm>
            <a:off x="3977640" y="3429000"/>
            <a:ext cx="3977640" cy="214884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3977640" y="5687568"/>
            <a:ext cx="3977640" cy="384048"/>
          </a:xfrm>
          <a:prstGeom prst="rect">
            <a:avLst/>
          </a:prstGeom>
          <a:solidFill>
            <a:srgbClr val="F7F8FA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050"/>
              <a:buFont typeface="Montserrat"/>
              <a:buNone/>
            </a:pPr>
            <a:r>
              <a:rPr b="0" i="0" lang="en-US" sz="10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Trilha de aprendizagem: decisão, execução e controle</a:t>
            </a:r>
            <a:endParaRPr b="0" i="0" sz="10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arts. 6º, 39, 46, 117 e 169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506" name="Google Shape;5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0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DOCUMENTO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8" name="Google Shape;508;p30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Anteprojeto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09" name="Google Shape;509;p30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0" name="Google Shape;510;p30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Peça técnica preliminar que subsidia a elaboração do projeto básico.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Define necessidades, condições de contorno, padrão de desempenho e diretrizes.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Deve permitir compreender o objeto e estimar o investimento.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Exemplo: programa de necessidades de uma UBS com ambientes, fluxos e desempenho.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of_an_architectur.png" id="511" name="Google Shape;511;p30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0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0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XXIV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4" name="Google Shape;514;p30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30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520" name="Google Shape;52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1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DOCUMENTO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p31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Projeto básico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23" name="Google Shape;523;p31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4" name="Google Shape;524;p31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Define e dimensiona a obra com precisão adequada.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Permite estimar custo, prazo, método construtivo e impactos.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t/>
            </a:r>
            <a:endParaRPr sz="1720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Deve conter soluções técnicas, orçamento e elementos necessários à licitação.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Exemplo: reforma de escola com plantas, memorial, planilha e cronograma.</a:t>
            </a:r>
            <a:endParaRPr b="0" i="0" sz="17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of_an_architectur.png" id="525" name="Google Shape;525;p31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1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1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XXV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8" name="Google Shape;528;p31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31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534" name="Google Shape;53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2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DOCUMENTO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6" name="Google Shape;536;p32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Projeto executivo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7" name="Google Shape;537;p32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8" name="Google Shape;538;p32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Detalhamento completo e suficiente para a execução da obra.</a:t>
            </a:r>
            <a:endParaRPr sz="17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t/>
            </a:r>
            <a:endParaRPr sz="17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Converte o projeto básico em informações construtivas detalhadas.</a:t>
            </a:r>
            <a:endParaRPr b="0" i="0" sz="17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Deve orientar execução, compras, compatibilização e controle de qualidade.</a:t>
            </a:r>
            <a:endParaRPr b="0" i="0" sz="17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</a:t>
            </a:r>
            <a:r>
              <a:rPr lang="en-US" sz="17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b="0" i="0" lang="en-US" sz="172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rojeto executivo não é lugar para mudar o objeto.</a:t>
            </a:r>
            <a:endParaRPr b="0" i="0" sz="17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of_an_architectur.png" id="539" name="Google Shape;539;p32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32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2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XXVI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2" name="Google Shape;542;p32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32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548" name="Google Shape;54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3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ATIVIDADE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0" name="Google Shape;550;p33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Atividade rápida: qual documento é este?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51" name="Google Shape;551;p33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2" name="Google Shape;552;p33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Classifique: anteprojeto, projeto básico ou projeto executivo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3" name="Google Shape;553;p33"/>
          <p:cNvSpPr/>
          <p:nvPr/>
        </p:nvSpPr>
        <p:spPr>
          <a:xfrm>
            <a:off x="841248" y="1600200"/>
            <a:ext cx="502920" cy="502920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4" name="Google Shape;554;p33"/>
          <p:cNvSpPr/>
          <p:nvPr/>
        </p:nvSpPr>
        <p:spPr>
          <a:xfrm>
            <a:off x="1481328" y="1600200"/>
            <a:ext cx="9052560" cy="502920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620"/>
              <a:buFont typeface="Montserrat"/>
              <a:buNone/>
            </a:pPr>
            <a:r>
              <a:rPr b="0" i="0" lang="en-US" sz="16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Programa de necessidades de uma UBS com áreas, desempenho e diretrizes gerais.</a:t>
            </a:r>
            <a:endParaRPr b="0" i="0" sz="16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5" name="Google Shape;555;p33"/>
          <p:cNvSpPr/>
          <p:nvPr/>
        </p:nvSpPr>
        <p:spPr>
          <a:xfrm>
            <a:off x="841248" y="2560320"/>
            <a:ext cx="502920" cy="502920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6" name="Google Shape;556;p33"/>
          <p:cNvSpPr/>
          <p:nvPr/>
        </p:nvSpPr>
        <p:spPr>
          <a:xfrm>
            <a:off x="1481328" y="2560320"/>
            <a:ext cx="9052560" cy="502920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620"/>
              <a:buFont typeface="Montserrat"/>
              <a:buNone/>
            </a:pPr>
            <a:r>
              <a:rPr b="0" i="0" lang="en-US" sz="16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Plantas, orçamento detalhado, memorial e cronograma da reforma da escola.</a:t>
            </a:r>
            <a:endParaRPr b="0" i="0" sz="16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7" name="Google Shape;557;p33"/>
          <p:cNvSpPr/>
          <p:nvPr/>
        </p:nvSpPr>
        <p:spPr>
          <a:xfrm>
            <a:off x="841248" y="3520440"/>
            <a:ext cx="502920" cy="502920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8" name="Google Shape;558;p33"/>
          <p:cNvSpPr/>
          <p:nvPr/>
        </p:nvSpPr>
        <p:spPr>
          <a:xfrm>
            <a:off x="1481328" y="3520440"/>
            <a:ext cx="9052560" cy="502920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620"/>
              <a:buFont typeface="Montserrat"/>
              <a:buNone/>
            </a:pPr>
            <a:r>
              <a:rPr b="0" i="0" lang="en-US" sz="16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Detalhamento construtivo completo para executar fundações, elétrica e hidráulica.</a:t>
            </a:r>
            <a:endParaRPr b="0" i="0" sz="16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9" name="Google Shape;559;p33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XXIV, XXV e XXVI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0" name="Google Shape;560;p33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33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566" name="Google Shape;566;g3e4a6f6416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" y="0"/>
            <a:ext cx="121916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g3e4a6f6416e_0_0"/>
          <p:cNvSpPr/>
          <p:nvPr/>
        </p:nvSpPr>
        <p:spPr>
          <a:xfrm>
            <a:off x="502920" y="329184"/>
            <a:ext cx="2103000" cy="255900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ATIVIDADE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8" name="Google Shape;568;g3e4a6f6416e_0_0"/>
          <p:cNvSpPr/>
          <p:nvPr/>
        </p:nvSpPr>
        <p:spPr>
          <a:xfrm>
            <a:off x="502920" y="603504"/>
            <a:ext cx="106986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Atividade rápida: qual documento é este?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69" name="Google Shape;569;g3e4a6f6416e_0_0"/>
          <p:cNvCxnSpPr/>
          <p:nvPr/>
        </p:nvCxnSpPr>
        <p:spPr>
          <a:xfrm>
            <a:off x="502920" y="1143000"/>
            <a:ext cx="475500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0" name="Google Shape;570;g3e4a6f6416e_0_0"/>
          <p:cNvSpPr/>
          <p:nvPr/>
        </p:nvSpPr>
        <p:spPr>
          <a:xfrm>
            <a:off x="530352" y="1225296"/>
            <a:ext cx="104241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Classifique: anteprojeto, projeto básico ou projeto executivo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1" name="Google Shape;571;g3e4a6f6416e_0_0"/>
          <p:cNvSpPr/>
          <p:nvPr/>
        </p:nvSpPr>
        <p:spPr>
          <a:xfrm>
            <a:off x="868775" y="3177612"/>
            <a:ext cx="9966900" cy="502800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Montserrat"/>
              <a:buNone/>
            </a:pPr>
            <a:r>
              <a:rPr b="1" i="0" lang="en-US" sz="15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Respostas esperadas: A = anteprojeto • B = projeto básico • C = projeto executivo</a:t>
            </a:r>
            <a:endParaRPr b="0" i="0" sz="15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2" name="Google Shape;572;g3e4a6f6416e_0_0"/>
          <p:cNvSpPr/>
          <p:nvPr/>
        </p:nvSpPr>
        <p:spPr>
          <a:xfrm>
            <a:off x="6583680" y="6336792"/>
            <a:ext cx="42978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XXIV, XXV e XXVI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3" name="Google Shape;573;g3e4a6f6416e_0_0"/>
          <p:cNvSpPr/>
          <p:nvPr/>
        </p:nvSpPr>
        <p:spPr>
          <a:xfrm>
            <a:off x="11091672" y="6263640"/>
            <a:ext cx="411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33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579" name="Google Shape;57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4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RISCOS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1" name="Google Shape;581;p34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Matriz de alocação de riscos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82" name="Google Shape;582;p34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3" name="Google Shape;583;p34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O mapa de quem responde quando o problema aparece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4" name="Google Shape;584;p34"/>
          <p:cNvSpPr/>
          <p:nvPr/>
        </p:nvSpPr>
        <p:spPr>
          <a:xfrm>
            <a:off x="914400" y="1627632"/>
            <a:ext cx="2743200" cy="347472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Probabilidade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5" name="Google Shape;585;p34"/>
          <p:cNvSpPr/>
          <p:nvPr/>
        </p:nvSpPr>
        <p:spPr>
          <a:xfrm rot="-5400000">
            <a:off x="384048" y="2980944"/>
            <a:ext cx="27432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00"/>
              <a:buFont typeface="Montserrat"/>
              <a:buNone/>
            </a:pPr>
            <a:r>
              <a:rPr b="1" i="0" lang="en-US" sz="12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Impacto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6" name="Google Shape;586;p34"/>
          <p:cNvSpPr/>
          <p:nvPr/>
        </p:nvSpPr>
        <p:spPr>
          <a:xfrm>
            <a:off x="1097280" y="3657600"/>
            <a:ext cx="1691640" cy="1051560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Baixo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p34"/>
          <p:cNvSpPr/>
          <p:nvPr/>
        </p:nvSpPr>
        <p:spPr>
          <a:xfrm>
            <a:off x="3063240" y="3657600"/>
            <a:ext cx="1691640" cy="1051560"/>
          </a:xfrm>
          <a:prstGeom prst="rect">
            <a:avLst/>
          </a:prstGeom>
          <a:solidFill>
            <a:srgbClr val="FFC8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Médio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8" name="Google Shape;588;p34"/>
          <p:cNvSpPr/>
          <p:nvPr/>
        </p:nvSpPr>
        <p:spPr>
          <a:xfrm>
            <a:off x="1097280" y="2148840"/>
            <a:ext cx="1691640" cy="1051560"/>
          </a:xfrm>
          <a:prstGeom prst="rect">
            <a:avLst/>
          </a:prstGeom>
          <a:solidFill>
            <a:srgbClr val="FFC8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Médio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9" name="Google Shape;589;p34"/>
          <p:cNvSpPr/>
          <p:nvPr/>
        </p:nvSpPr>
        <p:spPr>
          <a:xfrm>
            <a:off x="3063240" y="2148840"/>
            <a:ext cx="1691640" cy="1051560"/>
          </a:xfrm>
          <a:prstGeom prst="rect">
            <a:avLst/>
          </a:prstGeom>
          <a:solidFill>
            <a:srgbClr val="E4513F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Alto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0" name="Google Shape;590;p34"/>
          <p:cNvSpPr/>
          <p:nvPr/>
        </p:nvSpPr>
        <p:spPr>
          <a:xfrm>
            <a:off x="5715000" y="1874520"/>
            <a:ext cx="5166360" cy="237744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550"/>
              <a:buFont typeface="Montserrat"/>
              <a:buNone/>
            </a:pPr>
            <a:r>
              <a:rPr b="0" i="0" lang="en-US" sz="15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Identifica riscos previsíveis e responsabilidades.</a:t>
            </a:r>
            <a:endParaRPr b="0" i="0" sz="155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550"/>
              <a:buFont typeface="Montserrat"/>
              <a:buNone/>
            </a:pPr>
            <a:br>
              <a:rPr b="0" i="0" lang="en-US" sz="15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5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Define efeitos no equilíbrio econômico-financeiro inicial.</a:t>
            </a:r>
            <a:endParaRPr b="0" i="0" sz="155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550"/>
              <a:buFont typeface="Montserrat"/>
              <a:buNone/>
            </a:pPr>
            <a:br>
              <a:rPr b="0" i="0" lang="en-US" sz="15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5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Evita disputa posterior sobre quem paga pelo problema.</a:t>
            </a:r>
            <a:endParaRPr b="0" i="0" sz="155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550"/>
              <a:buFont typeface="Montserrat"/>
              <a:buNone/>
            </a:pPr>
            <a:br>
              <a:rPr b="0" i="0" lang="en-US" sz="15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5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Exemplos: solo, interferências, licenças, desapropriações, chuvas atípicas.</a:t>
            </a:r>
            <a:endParaRPr b="0" i="0" sz="15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1" name="Google Shape;591;p34"/>
          <p:cNvSpPr/>
          <p:nvPr/>
        </p:nvSpPr>
        <p:spPr>
          <a:xfrm>
            <a:off x="914400" y="5257800"/>
            <a:ext cx="9966960" cy="438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60"/>
              <a:buFont typeface="Montserrat"/>
              <a:buNone/>
            </a:pPr>
            <a:r>
              <a:rPr b="1" i="0" lang="en-US" sz="146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 matriz de riscos não é formalidade: é instrumento de decisão e fiscalização.</a:t>
            </a:r>
            <a:endParaRPr b="0" i="0" sz="146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2" name="Google Shape;592;p34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XXVII; art. 22; art. 103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3" name="Google Shape;593;p34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34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599" name="Google Shape;59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35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ENQUETE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1" name="Google Shape;601;p35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Quando a matriz de riscos é obrigatória?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02" name="Google Shape;602;p35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3" name="Google Shape;603;p35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Não é opção em contratações de maior complexidade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4" name="Google Shape;604;p35"/>
          <p:cNvSpPr/>
          <p:nvPr/>
        </p:nvSpPr>
        <p:spPr>
          <a:xfrm>
            <a:off x="777240" y="1600200"/>
            <a:ext cx="635508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Obrigatória em obras e serviços de grande vulto.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Obrigatória quando adotada contratação integrada.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•Obrigatória quando adotada contratação semi-integrada.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t/>
            </a:r>
            <a:endParaRPr sz="1720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Também recomendável quando houver riscos relevantes mesmo fora dessas hipóteses.</a:t>
            </a:r>
            <a:endParaRPr b="0" i="0" sz="17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infographic_scene.png" id="605" name="Google Shape;605;p35"/>
          <p:cNvPicPr preferRelativeResize="0"/>
          <p:nvPr/>
        </p:nvPicPr>
        <p:blipFill rotWithShape="1">
          <a:blip r:embed="rId4">
            <a:alphaModFix/>
          </a:blip>
          <a:srcRect b="0" l="1503" r="1503" t="0"/>
          <a:stretch/>
        </p:blipFill>
        <p:spPr>
          <a:xfrm>
            <a:off x="7452360" y="1691640"/>
            <a:ext cx="3703320" cy="214884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35"/>
          <p:cNvSpPr/>
          <p:nvPr/>
        </p:nvSpPr>
        <p:spPr>
          <a:xfrm>
            <a:off x="7452360" y="1691640"/>
            <a:ext cx="3703320" cy="214884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5"/>
          <p:cNvSpPr/>
          <p:nvPr/>
        </p:nvSpPr>
        <p:spPr>
          <a:xfrm>
            <a:off x="2167128" y="4279392"/>
            <a:ext cx="86685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20"/>
              <a:buFont typeface="Montserrat"/>
              <a:buNone/>
            </a:pPr>
            <a:r>
              <a:rPr b="1" lang="en-US" sz="1420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b="1" i="0" lang="en-US" sz="14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isco de sondagem insuficiente em drenagem fica com quem?</a:t>
            </a:r>
            <a:endParaRPr b="0" i="0" sz="14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8" name="Google Shape;608;p35"/>
          <p:cNvSpPr/>
          <p:nvPr/>
        </p:nvSpPr>
        <p:spPr>
          <a:xfrm>
            <a:off x="868680" y="4773168"/>
            <a:ext cx="2377440" cy="438912"/>
          </a:xfrm>
          <a:prstGeom prst="rect">
            <a:avLst/>
          </a:prstGeom>
          <a:solidFill>
            <a:srgbClr val="F2F4F7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Administração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9" name="Google Shape;609;p35"/>
          <p:cNvSpPr/>
          <p:nvPr/>
        </p:nvSpPr>
        <p:spPr>
          <a:xfrm>
            <a:off x="3383280" y="4773168"/>
            <a:ext cx="2377440" cy="438912"/>
          </a:xfrm>
          <a:prstGeom prst="rect">
            <a:avLst/>
          </a:prstGeom>
          <a:solidFill>
            <a:srgbClr val="F2F4F7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Contratado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0" name="Google Shape;610;p35"/>
          <p:cNvSpPr/>
          <p:nvPr/>
        </p:nvSpPr>
        <p:spPr>
          <a:xfrm>
            <a:off x="5897880" y="4773168"/>
            <a:ext cx="2377440" cy="438912"/>
          </a:xfrm>
          <a:prstGeom prst="rect">
            <a:avLst/>
          </a:prstGeom>
          <a:solidFill>
            <a:srgbClr val="F2F4F7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300"/>
              <a:buFont typeface="Montserrat"/>
              <a:buNone/>
            </a:pPr>
            <a:r>
              <a:rPr b="1" i="0" lang="en-US" sz="13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Ambos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p35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22, §3º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2" name="Google Shape;612;p35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35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618" name="Google Shape;61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36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PREÇOS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0" name="Google Shape;620;p36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Estimativa de preços em obras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21" name="Google Shape;621;p36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2" name="Google Shape;622;p36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Orçamento detalhado com composições e quantitativos sempre que cabível.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Usar referências como SINAPI e SICRO conforme a natureza do serviço.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Incluir BDI e encargos sociais de forma transparente.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Admitir orçamento sintético ou paramétrico apenas nas hipóteses permitidas e justificadas.</a:t>
            </a:r>
            <a:endParaRPr b="0" i="0" sz="17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of_an_architectur.png" id="623" name="Google Shape;623;p36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36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36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23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6" name="Google Shape;626;p36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36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632" name="Google Shape;63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37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MEDIÇÃO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4" name="Google Shape;634;p37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Medições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35" name="Google Shape;635;p37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6" name="Google Shape;636;p37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Medir é comprovar antes de pagar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7" name="Google Shape;637;p37"/>
          <p:cNvSpPr/>
          <p:nvPr/>
        </p:nvSpPr>
        <p:spPr>
          <a:xfrm>
            <a:off x="685800" y="1572768"/>
            <a:ext cx="6492240" cy="384048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50"/>
              <a:buFont typeface="Montserrat"/>
              <a:buNone/>
            </a:pP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Preço unitário: medir unidades executadas com evidência de campo.</a:t>
            </a:r>
            <a:endParaRPr b="0" i="0" sz="165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50"/>
              <a:buFont typeface="Montserrat"/>
              <a:buNone/>
            </a:pPr>
            <a:b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Preço global e regimes correlatos: medir etapas, marcos e metas do cronograma.</a:t>
            </a:r>
            <a:endParaRPr sz="1650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50"/>
              <a:buFont typeface="Montserrat"/>
              <a:buNone/>
            </a:pPr>
            <a:r>
              <a:t/>
            </a:r>
            <a:endParaRPr sz="1650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50"/>
              <a:buFont typeface="Montserrat"/>
              <a:buNone/>
            </a:pP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Registrar fotos, relatórios, diário de obra, ensaios e aceite técnico.</a:t>
            </a:r>
            <a:endParaRPr b="0" i="0" sz="165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50"/>
              <a:buFont typeface="Montserrat"/>
              <a:buNone/>
            </a:pPr>
            <a:b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5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Miniestudo de caso 2: pavimentação mediu 1.000 m², mas fotos indicam trecho menor. O que o fiscal deve fazer?</a:t>
            </a:r>
            <a:endParaRPr b="0" i="0" sz="16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wide_clean_vector_illustration_style_construction.png" id="638" name="Google Shape;638;p37"/>
          <p:cNvPicPr preferRelativeResize="0"/>
          <p:nvPr/>
        </p:nvPicPr>
        <p:blipFill rotWithShape="1">
          <a:blip r:embed="rId4">
            <a:alphaModFix/>
          </a:blip>
          <a:srcRect b="0" l="8056" r="8056" t="0"/>
          <a:stretch/>
        </p:blipFill>
        <p:spPr>
          <a:xfrm>
            <a:off x="7543800" y="1508760"/>
            <a:ext cx="3611880" cy="242316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37"/>
          <p:cNvSpPr/>
          <p:nvPr/>
        </p:nvSpPr>
        <p:spPr>
          <a:xfrm>
            <a:off x="7543800" y="1508760"/>
            <a:ext cx="3611880" cy="242316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37"/>
          <p:cNvSpPr/>
          <p:nvPr/>
        </p:nvSpPr>
        <p:spPr>
          <a:xfrm>
            <a:off x="7452360" y="4297680"/>
            <a:ext cx="3749040" cy="868680"/>
          </a:xfrm>
          <a:prstGeom prst="rect">
            <a:avLst/>
          </a:prstGeom>
          <a:solidFill>
            <a:srgbClr val="FFF4E8"/>
          </a:solidFill>
          <a:ln cap="flat" cmpd="sng" w="127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280"/>
              <a:buFont typeface="Montserrat"/>
              <a:buNone/>
            </a:pPr>
            <a:r>
              <a:rPr b="1" i="0" lang="en-US" sz="128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Resposta prática: suspender pagamento da parcela controversa, registrar evidências e exigir conferência técnica.</a:t>
            </a:r>
            <a:endParaRPr b="0" i="0" sz="128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1" name="Google Shape;641;p37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46, §9º; art. 117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2" name="Google Shape;642;p37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648" name="Google Shape;64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38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ATENÇÃO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0" name="Google Shape;650;p38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Alteração contratual para mudança de regime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51" name="Google Shape;651;p38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2" name="Google Shape;652;p38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Medida excepcional, técnica e juridicamente sensível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3" name="Google Shape;653;p38"/>
          <p:cNvSpPr/>
          <p:nvPr/>
        </p:nvSpPr>
        <p:spPr>
          <a:xfrm>
            <a:off x="685800" y="1600200"/>
            <a:ext cx="649224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20"/>
              <a:buFont typeface="Montserrat"/>
              <a:buNone/>
            </a:pPr>
            <a:r>
              <a:rPr b="0" i="0" lang="en-US" sz="16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Mudança de regime pode afetar competitividade, preço, medição, riscos e objeto.</a:t>
            </a:r>
            <a:endParaRPr b="0" i="0" sz="16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20"/>
              <a:buFont typeface="Montserrat"/>
              <a:buNone/>
            </a:pPr>
            <a:r>
              <a:t/>
            </a:r>
            <a:endParaRPr sz="1620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20"/>
              <a:buFont typeface="Montserrat"/>
              <a:buNone/>
            </a:pPr>
            <a:r>
              <a:rPr b="0" i="0" lang="en-US" sz="16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Só deve ser cogitada com fato superveniente, justificativa técnica e base jurídica.</a:t>
            </a:r>
            <a:endParaRPr b="0" i="0" sz="16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20"/>
              <a:buFont typeface="Montserrat"/>
              <a:buNone/>
            </a:pPr>
            <a:br>
              <a:rPr b="0" i="0" lang="en-US" sz="16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Exigir manifestação técnica, jurídica e controle interno antes de alterar.</a:t>
            </a:r>
            <a:endParaRPr b="0" i="0" sz="16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620"/>
              <a:buFont typeface="Montserrat"/>
              <a:buNone/>
            </a:pPr>
            <a:br>
              <a:rPr b="0" i="0" lang="en-US" sz="16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6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Miniestudo de caso 3: obra licitada por preço global quer passar a preço unitário para resolver quantitativos mal estimados.</a:t>
            </a:r>
            <a:endParaRPr b="0" i="0" sz="16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modern_flat_vector_infographic_illustrati.png" id="654" name="Google Shape;654;p38"/>
          <p:cNvPicPr preferRelativeResize="0"/>
          <p:nvPr/>
        </p:nvPicPr>
        <p:blipFill rotWithShape="1">
          <a:blip r:embed="rId4">
            <a:alphaModFix/>
          </a:blip>
          <a:srcRect b="0" l="6994" r="6994" t="0"/>
          <a:stretch/>
        </p:blipFill>
        <p:spPr>
          <a:xfrm>
            <a:off x="7479792" y="1508760"/>
            <a:ext cx="3703320" cy="242316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38"/>
          <p:cNvSpPr/>
          <p:nvPr/>
        </p:nvSpPr>
        <p:spPr>
          <a:xfrm>
            <a:off x="7479792" y="1508760"/>
            <a:ext cx="3703320" cy="242316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38"/>
          <p:cNvSpPr/>
          <p:nvPr/>
        </p:nvSpPr>
        <p:spPr>
          <a:xfrm>
            <a:off x="7479792" y="4206240"/>
            <a:ext cx="3703320" cy="685800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Montserrat"/>
              <a:buNone/>
            </a:pPr>
            <a:r>
              <a:rPr b="1" i="0" lang="en-US" sz="13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Pergunta: isso corrige problema ou mascara falha de planejamento?</a:t>
            </a:r>
            <a:endParaRPr b="0" i="0" sz="13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7" name="Google Shape;657;p38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124, II, b; art. 46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8" name="Google Shape;658;p38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38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70" name="Google Shape;7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4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ENQUETE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4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Aquecimento interativo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3" name="Google Shape;73;p4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p4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Antes da lei, pense na lógica do contrato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4"/>
          <p:cNvSpPr/>
          <p:nvPr/>
        </p:nvSpPr>
        <p:spPr>
          <a:xfrm>
            <a:off x="932688" y="1874520"/>
            <a:ext cx="9692640" cy="100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3000"/>
              <a:buFont typeface="Montserrat"/>
              <a:buNone/>
            </a:pPr>
            <a:r>
              <a:rPr b="1" i="0" lang="en-US" sz="30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É possível contratar alguém para gerar economia e pagar com parte da economia obtida?</a:t>
            </a:r>
            <a:endParaRPr b="0" i="0" sz="3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4"/>
          <p:cNvSpPr/>
          <p:nvPr/>
        </p:nvSpPr>
        <p:spPr>
          <a:xfrm>
            <a:off x="3383280" y="3886200"/>
            <a:ext cx="647395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20"/>
              <a:buFont typeface="Montserrat"/>
              <a:buNone/>
            </a:pPr>
            <a:r>
              <a:t/>
            </a:r>
            <a:endParaRPr b="0" i="0" sz="14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4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LIII; art. 39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4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664" name="Google Shape;66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39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CONTROLE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6" name="Google Shape;666;p39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Fiscalização e controle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67" name="Google Shape;667;p39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8" name="Google Shape;668;p39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Quem faz o quê nas contratações públicas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9" name="Google Shape;669;p39"/>
          <p:cNvSpPr/>
          <p:nvPr/>
        </p:nvSpPr>
        <p:spPr>
          <a:xfrm>
            <a:off x="868680" y="1783080"/>
            <a:ext cx="2926080" cy="457200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1ª linha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0" name="Google Shape;670;p39"/>
          <p:cNvSpPr/>
          <p:nvPr/>
        </p:nvSpPr>
        <p:spPr>
          <a:xfrm>
            <a:off x="868680" y="2340864"/>
            <a:ext cx="2926080" cy="960120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20"/>
              <a:buFont typeface="Montserrat"/>
              <a:buNone/>
            </a:pPr>
            <a:r>
              <a:rPr b="1" i="0" lang="en-US" sz="14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Fiscal e gestor do contrato</a:t>
            </a:r>
            <a:endParaRPr b="0" i="0" sz="14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1" name="Google Shape;671;p39"/>
          <p:cNvSpPr/>
          <p:nvPr/>
        </p:nvSpPr>
        <p:spPr>
          <a:xfrm>
            <a:off x="4297680" y="1783080"/>
            <a:ext cx="2926080" cy="457200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2ª linha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2" name="Google Shape;672;p39"/>
          <p:cNvSpPr/>
          <p:nvPr/>
        </p:nvSpPr>
        <p:spPr>
          <a:xfrm>
            <a:off x="4297680" y="2340864"/>
            <a:ext cx="2926080" cy="960120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20"/>
              <a:buFont typeface="Montserrat"/>
              <a:buNone/>
            </a:pPr>
            <a:r>
              <a:rPr b="1" i="0" lang="en-US" sz="14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Controle interno e assessoramento</a:t>
            </a:r>
            <a:endParaRPr b="0" i="0" sz="14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3" name="Google Shape;673;p39"/>
          <p:cNvSpPr/>
          <p:nvPr/>
        </p:nvSpPr>
        <p:spPr>
          <a:xfrm>
            <a:off x="7726680" y="1783080"/>
            <a:ext cx="2926080" cy="457200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3ª linha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4" name="Google Shape;674;p39"/>
          <p:cNvSpPr/>
          <p:nvPr/>
        </p:nvSpPr>
        <p:spPr>
          <a:xfrm>
            <a:off x="7726680" y="2340864"/>
            <a:ext cx="2926080" cy="960120"/>
          </a:xfrm>
          <a:prstGeom prst="rect">
            <a:avLst/>
          </a:prstGeom>
          <a:solidFill>
            <a:srgbClr val="F5F7FA"/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420"/>
              <a:buFont typeface="Montserrat"/>
              <a:buNone/>
            </a:pPr>
            <a:r>
              <a:rPr b="1" i="0" lang="en-US" sz="14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Controle externo e auditoria</a:t>
            </a:r>
            <a:endParaRPr b="0" i="0" sz="14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5" name="Google Shape;675;p39"/>
          <p:cNvSpPr/>
          <p:nvPr/>
        </p:nvSpPr>
        <p:spPr>
          <a:xfrm>
            <a:off x="960120" y="3886200"/>
            <a:ext cx="9692640" cy="123444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580"/>
              <a:buFont typeface="Montserrat"/>
              <a:buNone/>
            </a:pPr>
            <a: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Art. 117: execução acompanhada e fiscalizada por representante da Administração.</a:t>
            </a:r>
            <a:endParaRPr b="0" i="0" sz="158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580"/>
              <a:buFont typeface="Montserrat"/>
              <a:buNone/>
            </a:pPr>
            <a:b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Art. 169: controles estruturados em linhas de defesa.</a:t>
            </a:r>
            <a:endParaRPr b="0" i="0" sz="158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580"/>
              <a:buFont typeface="Montserrat"/>
              <a:buNone/>
            </a:pPr>
            <a:b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Fiscalizar é produzir evidência: relatório, fotos, medição, aceite e registro de ocorrência.</a:t>
            </a:r>
            <a:endParaRPr b="0" i="0" sz="158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6" name="Google Shape;676;p39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117; art. 169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7" name="Google Shape;677;p39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39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3.png" id="683" name="Google Shape;68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0"/>
          <p:cNvSpPr/>
          <p:nvPr/>
        </p:nvSpPr>
        <p:spPr>
          <a:xfrm>
            <a:off x="914400" y="1874520"/>
            <a:ext cx="10149840" cy="804672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84" name="Google Shape;8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5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CONCEITO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5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Contrato de eficiência: conceito legal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" name="Google Shape;87;p5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" name="Google Shape;88;p5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É contrato cujo objeto é prestar serviços para gerar economia à Administração.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Pode incluir obras e fornecimento de bens ligados ao resultado.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A economia precisa ser mensurável, verificável e atribuível à solução contratada.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Mensagem-chave: remuneração depende do resultado obtido.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illustration_scene_of_a_busine.png" id="89" name="Google Shape;89;p5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5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LIII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5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98" name="Google Shape;9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6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Objetivo do contrato de eficiência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1" name="Google Shape;101;p6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" name="Google Shape;102;p6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Reduzir despesas correntes da Administração municipal.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Converter desperdício em capacidade de investimento público.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Remunerar o contratado com base na economia efetiva.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Foco prático: gastar menos para prestar melhor serviço.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wide_flat_vector_illustration_composition_in_a_cle.png" id="103" name="Google Shape;103;p6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6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LIII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112" name="Google Shape;11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7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OBJETOS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7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O que pode ser objeto?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5" name="Google Shape;115;p7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7"/>
          <p:cNvSpPr/>
          <p:nvPr/>
        </p:nvSpPr>
        <p:spPr>
          <a:xfrm>
            <a:off x="658368" y="1554480"/>
            <a:ext cx="6355080" cy="4151376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Serviços especializados de gestão, operação ou otimização.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Obras acessórias necessárias ao resultado econômico.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Fornecimento de bens vinculados à economia pretendida.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720"/>
              <a:buFont typeface="Montserrat"/>
              <a:buNone/>
            </a:pPr>
            <a:b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72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Exemplos: LED, automação predial, água, energia solar e manutenção preventiva.</a:t>
            </a:r>
            <a:endParaRPr b="0" i="0" sz="1720" u="none" cap="none" strike="noStrike">
              <a:solidFill>
                <a:srgbClr val="061B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a_clean_vector_flat_style_editorial_illustration_o.png" id="117" name="Google Shape;117;p7"/>
          <p:cNvPicPr preferRelativeResize="0"/>
          <p:nvPr/>
        </p:nvPicPr>
        <p:blipFill rotWithShape="1">
          <a:blip r:embed="rId4">
            <a:alphaModFix/>
          </a:blip>
          <a:srcRect b="0" l="12357" r="12357" t="0"/>
          <a:stretch/>
        </p:blipFill>
        <p:spPr>
          <a:xfrm>
            <a:off x="7424928" y="1572768"/>
            <a:ext cx="3730752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7"/>
          <p:cNvSpPr/>
          <p:nvPr/>
        </p:nvSpPr>
        <p:spPr>
          <a:xfrm>
            <a:off x="7424928" y="1572768"/>
            <a:ext cx="3730752" cy="27889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LIII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7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126" name="Google Shape;1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8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ATENÇÃO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O que NÃO é contrato de eficiência?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9" name="Google Shape;129;p8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0" name="Google Shape;130;p8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A diferença está no vínculo entre economia e remuneração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868680" y="1691640"/>
            <a:ext cx="4846320" cy="411480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 contrato de eficiência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6172200" y="1691640"/>
            <a:ext cx="4846320" cy="411480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Não é contrato de eficiência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960120" y="2331720"/>
            <a:ext cx="4526280" cy="256032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580"/>
              <a:buFont typeface="Montserrat"/>
              <a:buNone/>
            </a:pPr>
            <a: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Resultado econômico mensurável</a:t>
            </a:r>
            <a:b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Pagamento vinculado à economia efetiva</a:t>
            </a:r>
            <a:b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Métrica, linha de base e verificação</a:t>
            </a:r>
            <a:b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Risco de desempenho tratado no contrato</a:t>
            </a:r>
            <a:endParaRPr b="0" i="0" sz="158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8"/>
          <p:cNvSpPr/>
          <p:nvPr/>
        </p:nvSpPr>
        <p:spPr>
          <a:xfrm>
            <a:off x="6263640" y="2331720"/>
            <a:ext cx="4526280" cy="2560320"/>
          </a:xfrm>
          <a:prstGeom prst="rect">
            <a:avLst/>
          </a:prstGeom>
          <a:noFill/>
          <a:ln>
            <a:noFill/>
          </a:ln>
        </p:spPr>
        <p:txBody>
          <a:bodyPr anchorCtr="0" anchor="t" bIns="1500" lIns="1500" spcFirstLastPara="1" rIns="1500" wrap="square" tIns="15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61B34"/>
              </a:buClr>
              <a:buSzPts val="1580"/>
              <a:buFont typeface="Montserrat"/>
              <a:buNone/>
            </a:pPr>
            <a: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Prestação comum sem meta de economia</a:t>
            </a:r>
            <a:b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Promessa genérica de redução de custos</a:t>
            </a:r>
            <a:b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Remuneração variável sem metodologia</a:t>
            </a:r>
            <a:b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580" u="none" cap="none" strike="noStrike">
                <a:solidFill>
                  <a:srgbClr val="061B34"/>
                </a:solidFill>
                <a:latin typeface="Montserrat"/>
                <a:ea typeface="Montserrat"/>
                <a:cs typeface="Montserrat"/>
                <a:sym typeface="Montserrat"/>
              </a:rPr>
              <a:t>• Compra isolada sem comprovação de resultado</a:t>
            </a:r>
            <a:endParaRPr b="0" i="0" sz="158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8"/>
          <p:cNvSpPr/>
          <p:nvPr/>
        </p:nvSpPr>
        <p:spPr>
          <a:xfrm>
            <a:off x="1051560" y="5166360"/>
            <a:ext cx="9784080" cy="502920"/>
          </a:xfrm>
          <a:prstGeom prst="rect">
            <a:avLst/>
          </a:prstGeom>
          <a:solidFill>
            <a:srgbClr val="FFF4E8"/>
          </a:solidFill>
          <a:ln cap="flat" cmpd="sng" w="127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520"/>
              <a:buFont typeface="Montserrat"/>
              <a:buNone/>
            </a:pPr>
            <a:r>
              <a:rPr b="1" lang="en-US" sz="1520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1" i="0" lang="en-US" sz="152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ontrato de eficiência não é pagar por promessa; é remunerar resultado.</a:t>
            </a:r>
            <a:endParaRPr b="0" i="0" sz="15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8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6º, LIII; art. 39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template_unzip/ppt/media/image1.png" id="143" name="Google Shape;14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6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/>
          <p:nvPr/>
        </p:nvSpPr>
        <p:spPr>
          <a:xfrm>
            <a:off x="502920" y="329184"/>
            <a:ext cx="2103120" cy="256032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750" lIns="750" spcFirstLastPara="1" rIns="750" wrap="square" tIns="75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REMUNERAÇÃO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502920" y="603504"/>
            <a:ext cx="10698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Como o contratado é remunerado?</a:t>
            </a:r>
            <a:endParaRPr b="0" i="0" sz="2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6" name="Google Shape;146;p9"/>
          <p:cNvCxnSpPr/>
          <p:nvPr/>
        </p:nvCxnSpPr>
        <p:spPr>
          <a:xfrm>
            <a:off x="502920" y="1143000"/>
            <a:ext cx="4754880" cy="0"/>
          </a:xfrm>
          <a:prstGeom prst="straightConnector1">
            <a:avLst/>
          </a:prstGeom>
          <a:noFill/>
          <a:ln cap="flat" cmpd="sng" w="25400">
            <a:solidFill>
              <a:srgbClr val="FF6A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9"/>
          <p:cNvSpPr/>
          <p:nvPr/>
        </p:nvSpPr>
        <p:spPr>
          <a:xfrm>
            <a:off x="530352" y="1225296"/>
            <a:ext cx="1042416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00"/>
              <a:buFont typeface="Montserrat"/>
              <a:buNone/>
            </a:pPr>
            <a:r>
              <a:rPr b="0" i="0" lang="en-US" sz="120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O pagamento nasce da economia comprovada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960120" y="1783080"/>
            <a:ext cx="5989320" cy="420624"/>
          </a:xfrm>
          <a:prstGeom prst="rect">
            <a:avLst/>
          </a:prstGeom>
          <a:solidFill>
            <a:srgbClr val="001A3D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Economia estimada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960120" y="2258568"/>
            <a:ext cx="5989320" cy="347472"/>
          </a:xfrm>
          <a:prstGeom prst="rect">
            <a:avLst/>
          </a:prstGeom>
          <a:solidFill>
            <a:srgbClr val="F8FAFC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20"/>
              <a:buFont typeface="Montserrat"/>
              <a:buNone/>
            </a:pPr>
            <a:r>
              <a:rPr b="0" i="0" lang="en-US" sz="122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proposta indica potencial</a:t>
            </a:r>
            <a:endParaRPr b="0" i="0" sz="12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1463040" y="2926080"/>
            <a:ext cx="5029200" cy="420624"/>
          </a:xfrm>
          <a:prstGeom prst="rect">
            <a:avLst/>
          </a:prstGeom>
          <a:solidFill>
            <a:srgbClr val="5B8F49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50"/>
              <a:buFont typeface="Montserrat"/>
              <a:buNone/>
            </a:pPr>
            <a:r>
              <a:rPr b="1" i="0" lang="en-US" sz="18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Economia comprovada</a:t>
            </a:r>
            <a:endParaRPr b="0" i="0" sz="18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1463040" y="3401568"/>
            <a:ext cx="5029200" cy="347472"/>
          </a:xfrm>
          <a:prstGeom prst="rect">
            <a:avLst/>
          </a:prstGeom>
          <a:solidFill>
            <a:srgbClr val="F8FAFC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20"/>
              <a:buFont typeface="Montserrat"/>
              <a:buNone/>
            </a:pPr>
            <a:r>
              <a:rPr b="0" i="0" lang="en-US" sz="122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medição verifica resultado</a:t>
            </a:r>
            <a:endParaRPr b="0" i="0" sz="12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9"/>
          <p:cNvSpPr/>
          <p:nvPr/>
        </p:nvSpPr>
        <p:spPr>
          <a:xfrm>
            <a:off x="1965960" y="4069080"/>
            <a:ext cx="4069080" cy="420624"/>
          </a:xfrm>
          <a:prstGeom prst="rect">
            <a:avLst/>
          </a:prstGeom>
          <a:solidFill>
            <a:srgbClr val="FF6A00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"/>
              <a:buNone/>
            </a:pPr>
            <a:r>
              <a:rPr b="1" i="0" lang="en-US" sz="17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Remuneração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9"/>
          <p:cNvSpPr/>
          <p:nvPr/>
        </p:nvSpPr>
        <p:spPr>
          <a:xfrm>
            <a:off x="1965960" y="4544568"/>
            <a:ext cx="4069080" cy="347472"/>
          </a:xfrm>
          <a:prstGeom prst="rect">
            <a:avLst/>
          </a:prstGeom>
          <a:solidFill>
            <a:srgbClr val="F8FAFC"/>
          </a:solidFill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1220"/>
              <a:buFont typeface="Montserrat"/>
              <a:buNone/>
            </a:pPr>
            <a:r>
              <a:rPr b="0" i="0" lang="en-US" sz="122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percentual previsto no contrato</a:t>
            </a:r>
            <a:endParaRPr b="0" i="0" sz="122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/mnt/data/wide_flat_vector_illustration_composition_in_a_cle.png" id="154" name="Google Shape;154;p9"/>
          <p:cNvPicPr preferRelativeResize="0"/>
          <p:nvPr/>
        </p:nvPicPr>
        <p:blipFill rotWithShape="1">
          <a:blip r:embed="rId4">
            <a:alphaModFix/>
          </a:blip>
          <a:srcRect b="0" l="13584" r="13584" t="0"/>
          <a:stretch/>
        </p:blipFill>
        <p:spPr>
          <a:xfrm>
            <a:off x="7955280" y="1691640"/>
            <a:ext cx="3017520" cy="233172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9"/>
          <p:cNvSpPr/>
          <p:nvPr/>
        </p:nvSpPr>
        <p:spPr>
          <a:xfrm>
            <a:off x="7955280" y="1691640"/>
            <a:ext cx="3017520" cy="2331720"/>
          </a:xfrm>
          <a:prstGeom prst="rect">
            <a:avLst/>
          </a:prstGeom>
          <a:solidFill>
            <a:srgbClr val="FFFFFF">
              <a:alpha val="0"/>
            </a:srgbClr>
          </a:solidFill>
          <a:ln cap="flat" cmpd="sng" w="12700">
            <a:solidFill>
              <a:srgbClr val="D9E1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9"/>
          <p:cNvSpPr/>
          <p:nvPr/>
        </p:nvSpPr>
        <p:spPr>
          <a:xfrm>
            <a:off x="1417320" y="5257800"/>
            <a:ext cx="6217920" cy="438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1500" lIns="1500" spcFirstLastPara="1" rIns="1500" wrap="square" tIns="15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1A3D"/>
              </a:buClr>
              <a:buSzPts val="1800"/>
              <a:buFont typeface="Montserrat"/>
              <a:buNone/>
            </a:pPr>
            <a:r>
              <a:rPr b="1" i="0" lang="en-US" sz="1800" u="none" cap="none" strike="noStrike">
                <a:solidFill>
                  <a:srgbClr val="001A3D"/>
                </a:solidFill>
                <a:latin typeface="Montserrat"/>
                <a:ea typeface="Montserrat"/>
                <a:cs typeface="Montserrat"/>
                <a:sym typeface="Montserrat"/>
              </a:rPr>
              <a:t>Pague apenas o que a evidência demonstrar.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9"/>
          <p:cNvSpPr/>
          <p:nvPr/>
        </p:nvSpPr>
        <p:spPr>
          <a:xfrm>
            <a:off x="6583680" y="6336792"/>
            <a:ext cx="4297680" cy="201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5563"/>
              </a:buClr>
              <a:buSzPts val="750"/>
              <a:buFont typeface="Montserrat"/>
              <a:buNone/>
            </a:pPr>
            <a:r>
              <a:rPr b="0" i="0" lang="en-US" sz="750" u="none" cap="none" strike="noStrike">
                <a:solidFill>
                  <a:srgbClr val="4A5563"/>
                </a:solidFill>
                <a:latin typeface="Montserrat"/>
                <a:ea typeface="Montserrat"/>
                <a:cs typeface="Montserrat"/>
                <a:sym typeface="Montserrat"/>
              </a:rPr>
              <a:t>Lei nº 14.133/2021: art. 39</a:t>
            </a:r>
            <a:endParaRPr b="0" i="0" sz="75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9"/>
          <p:cNvSpPr/>
          <p:nvPr/>
        </p:nvSpPr>
        <p:spPr>
          <a:xfrm>
            <a:off x="11091672" y="6263640"/>
            <a:ext cx="4114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2026-05-25T18:43:17Z</dcterms:created>
  <dc:creator>OpenAI</dc:creator>
</cp:coreProperties>
</file>