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9"/>
  </p:notesMasterIdLst>
  <p:sldIdLst>
    <p:sldId id="256" r:id="rId2"/>
    <p:sldId id="257" r:id="rId3"/>
    <p:sldId id="276" r:id="rId4"/>
    <p:sldId id="277" r:id="rId5"/>
    <p:sldId id="258" r:id="rId6"/>
    <p:sldId id="279" r:id="rId7"/>
    <p:sldId id="280" r:id="rId8"/>
    <p:sldId id="281" r:id="rId9"/>
    <p:sldId id="278" r:id="rId10"/>
    <p:sldId id="282" r:id="rId11"/>
    <p:sldId id="283" r:id="rId12"/>
    <p:sldId id="284" r:id="rId13"/>
    <p:sldId id="285" r:id="rId14"/>
    <p:sldId id="286" r:id="rId15"/>
    <p:sldId id="287" r:id="rId16"/>
    <p:sldId id="288" r:id="rId17"/>
    <p:sldId id="289" r:id="rId18"/>
    <p:sldId id="290" r:id="rId19"/>
    <p:sldId id="291" r:id="rId20"/>
    <p:sldId id="292" r:id="rId21"/>
    <p:sldId id="293" r:id="rId22"/>
    <p:sldId id="294" r:id="rId23"/>
    <p:sldId id="295" r:id="rId24"/>
    <p:sldId id="296" r:id="rId25"/>
    <p:sldId id="297" r:id="rId26"/>
    <p:sldId id="298" r:id="rId27"/>
    <p:sldId id="299" r:id="rId28"/>
    <p:sldId id="300" r:id="rId29"/>
    <p:sldId id="301" r:id="rId30"/>
    <p:sldId id="302" r:id="rId31"/>
    <p:sldId id="303" r:id="rId32"/>
    <p:sldId id="304" r:id="rId33"/>
    <p:sldId id="305" r:id="rId34"/>
    <p:sldId id="306" r:id="rId35"/>
    <p:sldId id="307" r:id="rId36"/>
    <p:sldId id="308" r:id="rId37"/>
    <p:sldId id="309" r:id="rId38"/>
    <p:sldId id="310" r:id="rId39"/>
    <p:sldId id="311" r:id="rId40"/>
    <p:sldId id="312" r:id="rId41"/>
    <p:sldId id="313" r:id="rId42"/>
    <p:sldId id="314" r:id="rId43"/>
    <p:sldId id="315" r:id="rId44"/>
    <p:sldId id="316" r:id="rId45"/>
    <p:sldId id="317" r:id="rId46"/>
    <p:sldId id="318" r:id="rId47"/>
    <p:sldId id="319" r:id="rId48"/>
    <p:sldId id="320" r:id="rId49"/>
    <p:sldId id="321" r:id="rId50"/>
    <p:sldId id="322" r:id="rId51"/>
    <p:sldId id="323" r:id="rId52"/>
    <p:sldId id="324" r:id="rId53"/>
    <p:sldId id="325" r:id="rId54"/>
    <p:sldId id="326" r:id="rId55"/>
    <p:sldId id="327" r:id="rId56"/>
    <p:sldId id="271" r:id="rId57"/>
    <p:sldId id="272" r:id="rId58"/>
  </p:sldIdLst>
  <p:sldSz cx="9144000" cy="5143500" type="screen16x9"/>
  <p:notesSz cx="6858000" cy="9144000"/>
  <p:embeddedFontLst>
    <p:embeddedFont>
      <p:font typeface="Montserrat" panose="00000500000000000000" pitchFamily="2" charset="0"/>
      <p:regular r:id="rId60"/>
      <p:bold r:id="rId61"/>
      <p:italic r:id="rId62"/>
      <p:boldItalic r:id="rId6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A553C6-C2BA-4863-97FE-8477328BCE3B}" v="62" dt="2025-08-11T13:16:16.2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1236" y="29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font" Target="fonts/font4.fntdata"/><Relationship Id="rId68"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font" Target="fonts/font2.fntdata"/><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69"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font" Target="fonts/font1.fntdata"/><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lva Alvaro" userId="16b0c0861bcaec73" providerId="LiveId" clId="{04A553C6-C2BA-4863-97FE-8477328BCE3B}"/>
    <pc:docChg chg="undo custSel addSld delSld modSld">
      <pc:chgData name="Silva Alvaro" userId="16b0c0861bcaec73" providerId="LiveId" clId="{04A553C6-C2BA-4863-97FE-8477328BCE3B}" dt="2025-08-11T13:16:33.768" v="23301" actId="20577"/>
      <pc:docMkLst>
        <pc:docMk/>
      </pc:docMkLst>
      <pc:sldChg chg="modSp mod">
        <pc:chgData name="Silva Alvaro" userId="16b0c0861bcaec73" providerId="LiveId" clId="{04A553C6-C2BA-4863-97FE-8477328BCE3B}" dt="2025-08-08T17:18:05.468" v="121" actId="20577"/>
        <pc:sldMkLst>
          <pc:docMk/>
          <pc:sldMk cId="0" sldId="256"/>
        </pc:sldMkLst>
        <pc:spChg chg="mod">
          <ac:chgData name="Silva Alvaro" userId="16b0c0861bcaec73" providerId="LiveId" clId="{04A553C6-C2BA-4863-97FE-8477328BCE3B}" dt="2025-08-08T17:17:51.591" v="75" actId="20577"/>
          <ac:spMkLst>
            <pc:docMk/>
            <pc:sldMk cId="0" sldId="256"/>
            <ac:spMk id="55" creationId="{00000000-0000-0000-0000-000000000000}"/>
          </ac:spMkLst>
        </pc:spChg>
        <pc:spChg chg="mod">
          <ac:chgData name="Silva Alvaro" userId="16b0c0861bcaec73" providerId="LiveId" clId="{04A553C6-C2BA-4863-97FE-8477328BCE3B}" dt="2025-08-08T17:18:05.468" v="121" actId="20577"/>
          <ac:spMkLst>
            <pc:docMk/>
            <pc:sldMk cId="0" sldId="256"/>
            <ac:spMk id="56" creationId="{00000000-0000-0000-0000-000000000000}"/>
          </ac:spMkLst>
        </pc:spChg>
      </pc:sldChg>
      <pc:sldChg chg="modSp mod">
        <pc:chgData name="Silva Alvaro" userId="16b0c0861bcaec73" providerId="LiveId" clId="{04A553C6-C2BA-4863-97FE-8477328BCE3B}" dt="2025-08-08T17:29:24.759" v="1026" actId="20577"/>
        <pc:sldMkLst>
          <pc:docMk/>
          <pc:sldMk cId="0" sldId="257"/>
        </pc:sldMkLst>
        <pc:spChg chg="mod">
          <ac:chgData name="Silva Alvaro" userId="16b0c0861bcaec73" providerId="LiveId" clId="{04A553C6-C2BA-4863-97FE-8477328BCE3B}" dt="2025-08-08T17:29:24.759" v="1026" actId="20577"/>
          <ac:spMkLst>
            <pc:docMk/>
            <pc:sldMk cId="0" sldId="257"/>
            <ac:spMk id="62" creationId="{00000000-0000-0000-0000-000000000000}"/>
          </ac:spMkLst>
        </pc:spChg>
      </pc:sldChg>
      <pc:sldChg chg="addSp delSp modSp mod">
        <pc:chgData name="Silva Alvaro" userId="16b0c0861bcaec73" providerId="LiveId" clId="{04A553C6-C2BA-4863-97FE-8477328BCE3B}" dt="2025-08-08T23:29:52.236" v="3882" actId="313"/>
        <pc:sldMkLst>
          <pc:docMk/>
          <pc:sldMk cId="1814595680" sldId="258"/>
        </pc:sldMkLst>
        <pc:spChg chg="add del mod">
          <ac:chgData name="Silva Alvaro" userId="16b0c0861bcaec73" providerId="LiveId" clId="{04A553C6-C2BA-4863-97FE-8477328BCE3B}" dt="2025-08-08T23:29:52.236" v="3882" actId="313"/>
          <ac:spMkLst>
            <pc:docMk/>
            <pc:sldMk cId="1814595680" sldId="258"/>
            <ac:spMk id="62" creationId="{F4E0C8AF-94F5-6F93-1853-FAD7B765D502}"/>
          </ac:spMkLst>
        </pc:spChg>
      </pc:sldChg>
      <pc:sldChg chg="del">
        <pc:chgData name="Silva Alvaro" userId="16b0c0861bcaec73" providerId="LiveId" clId="{04A553C6-C2BA-4863-97FE-8477328BCE3B}" dt="2025-08-11T13:09:28.342" v="23201" actId="2696"/>
        <pc:sldMkLst>
          <pc:docMk/>
          <pc:sldMk cId="223412208" sldId="259"/>
        </pc:sldMkLst>
      </pc:sldChg>
      <pc:sldChg chg="del">
        <pc:chgData name="Silva Alvaro" userId="16b0c0861bcaec73" providerId="LiveId" clId="{04A553C6-C2BA-4863-97FE-8477328BCE3B}" dt="2025-08-11T13:10:07.267" v="23206" actId="2696"/>
        <pc:sldMkLst>
          <pc:docMk/>
          <pc:sldMk cId="1485730847" sldId="260"/>
        </pc:sldMkLst>
      </pc:sldChg>
      <pc:sldChg chg="del">
        <pc:chgData name="Silva Alvaro" userId="16b0c0861bcaec73" providerId="LiveId" clId="{04A553C6-C2BA-4863-97FE-8477328BCE3B}" dt="2025-08-11T13:10:00.040" v="23205" actId="2696"/>
        <pc:sldMkLst>
          <pc:docMk/>
          <pc:sldMk cId="414043105" sldId="261"/>
        </pc:sldMkLst>
      </pc:sldChg>
      <pc:sldChg chg="del">
        <pc:chgData name="Silva Alvaro" userId="16b0c0861bcaec73" providerId="LiveId" clId="{04A553C6-C2BA-4863-97FE-8477328BCE3B}" dt="2025-08-11T13:09:52.710" v="23204" actId="2696"/>
        <pc:sldMkLst>
          <pc:docMk/>
          <pc:sldMk cId="594515589" sldId="262"/>
        </pc:sldMkLst>
      </pc:sldChg>
      <pc:sldChg chg="del">
        <pc:chgData name="Silva Alvaro" userId="16b0c0861bcaec73" providerId="LiveId" clId="{04A553C6-C2BA-4863-97FE-8477328BCE3B}" dt="2025-08-11T13:11:06.428" v="23207" actId="2696"/>
        <pc:sldMkLst>
          <pc:docMk/>
          <pc:sldMk cId="3573772794" sldId="263"/>
        </pc:sldMkLst>
      </pc:sldChg>
      <pc:sldChg chg="del">
        <pc:chgData name="Silva Alvaro" userId="16b0c0861bcaec73" providerId="LiveId" clId="{04A553C6-C2BA-4863-97FE-8477328BCE3B}" dt="2025-08-11T13:09:47.810" v="23203" actId="2696"/>
        <pc:sldMkLst>
          <pc:docMk/>
          <pc:sldMk cId="553635911" sldId="264"/>
        </pc:sldMkLst>
      </pc:sldChg>
      <pc:sldChg chg="del">
        <pc:chgData name="Silva Alvaro" userId="16b0c0861bcaec73" providerId="LiveId" clId="{04A553C6-C2BA-4863-97FE-8477328BCE3B}" dt="2025-08-11T13:09:43.631" v="23202" actId="2696"/>
        <pc:sldMkLst>
          <pc:docMk/>
          <pc:sldMk cId="2275888342" sldId="265"/>
        </pc:sldMkLst>
      </pc:sldChg>
      <pc:sldChg chg="del">
        <pc:chgData name="Silva Alvaro" userId="16b0c0861bcaec73" providerId="LiveId" clId="{04A553C6-C2BA-4863-97FE-8477328BCE3B}" dt="2025-08-11T13:11:53.249" v="23208" actId="2696"/>
        <pc:sldMkLst>
          <pc:docMk/>
          <pc:sldMk cId="536698913" sldId="266"/>
        </pc:sldMkLst>
      </pc:sldChg>
      <pc:sldChg chg="del">
        <pc:chgData name="Silva Alvaro" userId="16b0c0861bcaec73" providerId="LiveId" clId="{04A553C6-C2BA-4863-97FE-8477328BCE3B}" dt="2025-08-11T13:11:58.175" v="23209" actId="2696"/>
        <pc:sldMkLst>
          <pc:docMk/>
          <pc:sldMk cId="3910132126" sldId="267"/>
        </pc:sldMkLst>
      </pc:sldChg>
      <pc:sldChg chg="del">
        <pc:chgData name="Silva Alvaro" userId="16b0c0861bcaec73" providerId="LiveId" clId="{04A553C6-C2BA-4863-97FE-8477328BCE3B}" dt="2025-08-11T13:12:43.383" v="23210" actId="2696"/>
        <pc:sldMkLst>
          <pc:docMk/>
          <pc:sldMk cId="72607224" sldId="268"/>
        </pc:sldMkLst>
      </pc:sldChg>
      <pc:sldChg chg="del">
        <pc:chgData name="Silva Alvaro" userId="16b0c0861bcaec73" providerId="LiveId" clId="{04A553C6-C2BA-4863-97FE-8477328BCE3B}" dt="2025-08-11T13:13:06.523" v="23211" actId="2696"/>
        <pc:sldMkLst>
          <pc:docMk/>
          <pc:sldMk cId="2880572785" sldId="269"/>
        </pc:sldMkLst>
      </pc:sldChg>
      <pc:sldChg chg="del">
        <pc:chgData name="Silva Alvaro" userId="16b0c0861bcaec73" providerId="LiveId" clId="{04A553C6-C2BA-4863-97FE-8477328BCE3B}" dt="2025-08-11T13:13:46.770" v="23212" actId="2696"/>
        <pc:sldMkLst>
          <pc:docMk/>
          <pc:sldMk cId="2373178134" sldId="270"/>
        </pc:sldMkLst>
      </pc:sldChg>
      <pc:sldChg chg="modSp mod">
        <pc:chgData name="Silva Alvaro" userId="16b0c0861bcaec73" providerId="LiveId" clId="{04A553C6-C2BA-4863-97FE-8477328BCE3B}" dt="2025-08-11T13:16:33.768" v="23301" actId="20577"/>
        <pc:sldMkLst>
          <pc:docMk/>
          <pc:sldMk cId="2247758749" sldId="272"/>
        </pc:sldMkLst>
        <pc:spChg chg="mod">
          <ac:chgData name="Silva Alvaro" userId="16b0c0861bcaec73" providerId="LiveId" clId="{04A553C6-C2BA-4863-97FE-8477328BCE3B}" dt="2025-08-11T13:16:33.768" v="23301" actId="20577"/>
          <ac:spMkLst>
            <pc:docMk/>
            <pc:sldMk cId="2247758749" sldId="272"/>
            <ac:spMk id="62" creationId="{96EFF3A8-D5E5-B5B7-D061-1944653A3B6A}"/>
          </ac:spMkLst>
        </pc:spChg>
      </pc:sldChg>
      <pc:sldChg chg="modSp mod">
        <pc:chgData name="Silva Alvaro" userId="16b0c0861bcaec73" providerId="LiveId" clId="{04A553C6-C2BA-4863-97FE-8477328BCE3B}" dt="2025-08-08T17:39:35.082" v="1927" actId="114"/>
        <pc:sldMkLst>
          <pc:docMk/>
          <pc:sldMk cId="2214686749" sldId="276"/>
        </pc:sldMkLst>
        <pc:spChg chg="mod">
          <ac:chgData name="Silva Alvaro" userId="16b0c0861bcaec73" providerId="LiveId" clId="{04A553C6-C2BA-4863-97FE-8477328BCE3B}" dt="2025-08-08T17:39:35.082" v="1927" actId="114"/>
          <ac:spMkLst>
            <pc:docMk/>
            <pc:sldMk cId="2214686749" sldId="276"/>
            <ac:spMk id="62" creationId="{FC0B3A21-3F48-23F5-EF99-42A49B6B10D6}"/>
          </ac:spMkLst>
        </pc:spChg>
      </pc:sldChg>
      <pc:sldChg chg="modSp mod">
        <pc:chgData name="Silva Alvaro" userId="16b0c0861bcaec73" providerId="LiveId" clId="{04A553C6-C2BA-4863-97FE-8477328BCE3B}" dt="2025-08-08T17:44:36.005" v="2647" actId="20577"/>
        <pc:sldMkLst>
          <pc:docMk/>
          <pc:sldMk cId="1868928675" sldId="277"/>
        </pc:sldMkLst>
        <pc:spChg chg="mod">
          <ac:chgData name="Silva Alvaro" userId="16b0c0861bcaec73" providerId="LiveId" clId="{04A553C6-C2BA-4863-97FE-8477328BCE3B}" dt="2025-08-08T17:44:36.005" v="2647" actId="20577"/>
          <ac:spMkLst>
            <pc:docMk/>
            <pc:sldMk cId="1868928675" sldId="277"/>
            <ac:spMk id="62" creationId="{95DB8D52-43FA-1FF6-1B09-634DC673D1AB}"/>
          </ac:spMkLst>
        </pc:spChg>
      </pc:sldChg>
      <pc:sldChg chg="modSp mod">
        <pc:chgData name="Silva Alvaro" userId="16b0c0861bcaec73" providerId="LiveId" clId="{04A553C6-C2BA-4863-97FE-8477328BCE3B}" dt="2025-08-10T22:33:18.652" v="8021" actId="20577"/>
        <pc:sldMkLst>
          <pc:docMk/>
          <pc:sldMk cId="2009573446" sldId="278"/>
        </pc:sldMkLst>
        <pc:spChg chg="mod">
          <ac:chgData name="Silva Alvaro" userId="16b0c0861bcaec73" providerId="LiveId" clId="{04A553C6-C2BA-4863-97FE-8477328BCE3B}" dt="2025-08-10T22:33:18.652" v="8021" actId="20577"/>
          <ac:spMkLst>
            <pc:docMk/>
            <pc:sldMk cId="2009573446" sldId="278"/>
            <ac:spMk id="62" creationId="{78E6F42F-4896-BFBB-9B9F-2C9F2973A6CC}"/>
          </ac:spMkLst>
        </pc:spChg>
      </pc:sldChg>
      <pc:sldChg chg="modSp add mod">
        <pc:chgData name="Silva Alvaro" userId="16b0c0861bcaec73" providerId="LiveId" clId="{04A553C6-C2BA-4863-97FE-8477328BCE3B}" dt="2025-08-08T23:46:38.443" v="5265" actId="20577"/>
        <pc:sldMkLst>
          <pc:docMk/>
          <pc:sldMk cId="3157244043" sldId="279"/>
        </pc:sldMkLst>
        <pc:spChg chg="mod">
          <ac:chgData name="Silva Alvaro" userId="16b0c0861bcaec73" providerId="LiveId" clId="{04A553C6-C2BA-4863-97FE-8477328BCE3B}" dt="2025-08-08T23:46:38.443" v="5265" actId="20577"/>
          <ac:spMkLst>
            <pc:docMk/>
            <pc:sldMk cId="3157244043" sldId="279"/>
            <ac:spMk id="62" creationId="{3E77A56F-7D42-CC7D-B794-55978EFF80A6}"/>
          </ac:spMkLst>
        </pc:spChg>
      </pc:sldChg>
      <pc:sldChg chg="modSp add mod">
        <pc:chgData name="Silva Alvaro" userId="16b0c0861bcaec73" providerId="LiveId" clId="{04A553C6-C2BA-4863-97FE-8477328BCE3B}" dt="2025-08-08T23:58:19.352" v="6368" actId="20577"/>
        <pc:sldMkLst>
          <pc:docMk/>
          <pc:sldMk cId="1027023411" sldId="280"/>
        </pc:sldMkLst>
        <pc:spChg chg="mod">
          <ac:chgData name="Silva Alvaro" userId="16b0c0861bcaec73" providerId="LiveId" clId="{04A553C6-C2BA-4863-97FE-8477328BCE3B}" dt="2025-08-08T23:58:19.352" v="6368" actId="20577"/>
          <ac:spMkLst>
            <pc:docMk/>
            <pc:sldMk cId="1027023411" sldId="280"/>
            <ac:spMk id="62" creationId="{A25318DC-9716-8185-43A0-8F256673B243}"/>
          </ac:spMkLst>
        </pc:spChg>
      </pc:sldChg>
      <pc:sldChg chg="addSp modSp add mod">
        <pc:chgData name="Silva Alvaro" userId="16b0c0861bcaec73" providerId="LiveId" clId="{04A553C6-C2BA-4863-97FE-8477328BCE3B}" dt="2025-08-09T00:10:36.119" v="6832" actId="20577"/>
        <pc:sldMkLst>
          <pc:docMk/>
          <pc:sldMk cId="1891254286" sldId="281"/>
        </pc:sldMkLst>
        <pc:spChg chg="mod">
          <ac:chgData name="Silva Alvaro" userId="16b0c0861bcaec73" providerId="LiveId" clId="{04A553C6-C2BA-4863-97FE-8477328BCE3B}" dt="2025-08-09T00:10:36.119" v="6832" actId="20577"/>
          <ac:spMkLst>
            <pc:docMk/>
            <pc:sldMk cId="1891254286" sldId="281"/>
            <ac:spMk id="62" creationId="{DCEB9202-7117-7D68-5B21-0F08C3128D6F}"/>
          </ac:spMkLst>
        </pc:spChg>
        <pc:picChg chg="add mod">
          <ac:chgData name="Silva Alvaro" userId="16b0c0861bcaec73" providerId="LiveId" clId="{04A553C6-C2BA-4863-97FE-8477328BCE3B}" dt="2025-08-09T00:08:19.012" v="6814" actId="14100"/>
          <ac:picMkLst>
            <pc:docMk/>
            <pc:sldMk cId="1891254286" sldId="281"/>
            <ac:picMk id="3" creationId="{C0DB7215-5883-659C-25F4-DE9E433E941F}"/>
          </ac:picMkLst>
        </pc:picChg>
      </pc:sldChg>
      <pc:sldChg chg="modSp add mod">
        <pc:chgData name="Silva Alvaro" userId="16b0c0861bcaec73" providerId="LiveId" clId="{04A553C6-C2BA-4863-97FE-8477328BCE3B}" dt="2025-08-10T22:42:19.140" v="8719" actId="20577"/>
        <pc:sldMkLst>
          <pc:docMk/>
          <pc:sldMk cId="611790099" sldId="282"/>
        </pc:sldMkLst>
        <pc:spChg chg="mod">
          <ac:chgData name="Silva Alvaro" userId="16b0c0861bcaec73" providerId="LiveId" clId="{04A553C6-C2BA-4863-97FE-8477328BCE3B}" dt="2025-08-10T22:42:19.140" v="8719" actId="20577"/>
          <ac:spMkLst>
            <pc:docMk/>
            <pc:sldMk cId="611790099" sldId="282"/>
            <ac:spMk id="62" creationId="{586443F6-AB22-61D9-ABF0-7FC278F91B11}"/>
          </ac:spMkLst>
        </pc:spChg>
      </pc:sldChg>
      <pc:sldChg chg="modSp add mod">
        <pc:chgData name="Silva Alvaro" userId="16b0c0861bcaec73" providerId="LiveId" clId="{04A553C6-C2BA-4863-97FE-8477328BCE3B}" dt="2025-08-10T22:50:02.078" v="9398" actId="20577"/>
        <pc:sldMkLst>
          <pc:docMk/>
          <pc:sldMk cId="2863629222" sldId="283"/>
        </pc:sldMkLst>
        <pc:spChg chg="mod">
          <ac:chgData name="Silva Alvaro" userId="16b0c0861bcaec73" providerId="LiveId" clId="{04A553C6-C2BA-4863-97FE-8477328BCE3B}" dt="2025-08-10T22:50:02.078" v="9398" actId="20577"/>
          <ac:spMkLst>
            <pc:docMk/>
            <pc:sldMk cId="2863629222" sldId="283"/>
            <ac:spMk id="62" creationId="{38E043C4-0448-E0EE-CE9C-543F148FECD4}"/>
          </ac:spMkLst>
        </pc:spChg>
      </pc:sldChg>
      <pc:sldChg chg="modSp add mod">
        <pc:chgData name="Silva Alvaro" userId="16b0c0861bcaec73" providerId="LiveId" clId="{04A553C6-C2BA-4863-97FE-8477328BCE3B}" dt="2025-08-10T22:57:35.905" v="10300" actId="20577"/>
        <pc:sldMkLst>
          <pc:docMk/>
          <pc:sldMk cId="160027540" sldId="284"/>
        </pc:sldMkLst>
        <pc:spChg chg="mod">
          <ac:chgData name="Silva Alvaro" userId="16b0c0861bcaec73" providerId="LiveId" clId="{04A553C6-C2BA-4863-97FE-8477328BCE3B}" dt="2025-08-10T22:57:35.905" v="10300" actId="20577"/>
          <ac:spMkLst>
            <pc:docMk/>
            <pc:sldMk cId="160027540" sldId="284"/>
            <ac:spMk id="62" creationId="{3FCA159F-6A1E-138C-53F0-F708B613DA1C}"/>
          </ac:spMkLst>
        </pc:spChg>
      </pc:sldChg>
      <pc:sldChg chg="modSp add mod">
        <pc:chgData name="Silva Alvaro" userId="16b0c0861bcaec73" providerId="LiveId" clId="{04A553C6-C2BA-4863-97FE-8477328BCE3B}" dt="2025-08-10T23:05:27.393" v="11211" actId="20577"/>
        <pc:sldMkLst>
          <pc:docMk/>
          <pc:sldMk cId="59247259" sldId="285"/>
        </pc:sldMkLst>
        <pc:spChg chg="mod">
          <ac:chgData name="Silva Alvaro" userId="16b0c0861bcaec73" providerId="LiveId" clId="{04A553C6-C2BA-4863-97FE-8477328BCE3B}" dt="2025-08-10T23:05:27.393" v="11211" actId="20577"/>
          <ac:spMkLst>
            <pc:docMk/>
            <pc:sldMk cId="59247259" sldId="285"/>
            <ac:spMk id="62" creationId="{2FE1BC57-8E9C-0C6B-134A-D6CA4B760E28}"/>
          </ac:spMkLst>
        </pc:spChg>
      </pc:sldChg>
      <pc:sldChg chg="modSp add mod">
        <pc:chgData name="Silva Alvaro" userId="16b0c0861bcaec73" providerId="LiveId" clId="{04A553C6-C2BA-4863-97FE-8477328BCE3B}" dt="2025-08-10T23:14:06.505" v="12158" actId="20577"/>
        <pc:sldMkLst>
          <pc:docMk/>
          <pc:sldMk cId="1965257547" sldId="286"/>
        </pc:sldMkLst>
        <pc:spChg chg="mod">
          <ac:chgData name="Silva Alvaro" userId="16b0c0861bcaec73" providerId="LiveId" clId="{04A553C6-C2BA-4863-97FE-8477328BCE3B}" dt="2025-08-10T23:14:06.505" v="12158" actId="20577"/>
          <ac:spMkLst>
            <pc:docMk/>
            <pc:sldMk cId="1965257547" sldId="286"/>
            <ac:spMk id="62" creationId="{9325883F-946C-9B76-5E23-586477FBCFCC}"/>
          </ac:spMkLst>
        </pc:spChg>
      </pc:sldChg>
      <pc:sldChg chg="modSp add mod">
        <pc:chgData name="Silva Alvaro" userId="16b0c0861bcaec73" providerId="LiveId" clId="{04A553C6-C2BA-4863-97FE-8477328BCE3B}" dt="2025-08-10T23:20:49.903" v="13128" actId="20577"/>
        <pc:sldMkLst>
          <pc:docMk/>
          <pc:sldMk cId="1798507175" sldId="287"/>
        </pc:sldMkLst>
        <pc:spChg chg="mod">
          <ac:chgData name="Silva Alvaro" userId="16b0c0861bcaec73" providerId="LiveId" clId="{04A553C6-C2BA-4863-97FE-8477328BCE3B}" dt="2025-08-10T23:20:49.903" v="13128" actId="20577"/>
          <ac:spMkLst>
            <pc:docMk/>
            <pc:sldMk cId="1798507175" sldId="287"/>
            <ac:spMk id="62" creationId="{3982D5F8-CE91-B3F7-DAF1-2A8D2153FEC0}"/>
          </ac:spMkLst>
        </pc:spChg>
      </pc:sldChg>
      <pc:sldChg chg="modSp add mod">
        <pc:chgData name="Silva Alvaro" userId="16b0c0861bcaec73" providerId="LiveId" clId="{04A553C6-C2BA-4863-97FE-8477328BCE3B}" dt="2025-08-10T23:28:13.611" v="13911" actId="20577"/>
        <pc:sldMkLst>
          <pc:docMk/>
          <pc:sldMk cId="1087976951" sldId="288"/>
        </pc:sldMkLst>
        <pc:spChg chg="mod">
          <ac:chgData name="Silva Alvaro" userId="16b0c0861bcaec73" providerId="LiveId" clId="{04A553C6-C2BA-4863-97FE-8477328BCE3B}" dt="2025-08-10T23:28:13.611" v="13911" actId="20577"/>
          <ac:spMkLst>
            <pc:docMk/>
            <pc:sldMk cId="1087976951" sldId="288"/>
            <ac:spMk id="62" creationId="{38D584F5-7228-854E-2DC2-7CEF34BBA93F}"/>
          </ac:spMkLst>
        </pc:spChg>
      </pc:sldChg>
      <pc:sldChg chg="modSp add mod">
        <pc:chgData name="Silva Alvaro" userId="16b0c0861bcaec73" providerId="LiveId" clId="{04A553C6-C2BA-4863-97FE-8477328BCE3B}" dt="2025-08-10T23:45:59.199" v="14787" actId="20577"/>
        <pc:sldMkLst>
          <pc:docMk/>
          <pc:sldMk cId="4254010323" sldId="289"/>
        </pc:sldMkLst>
        <pc:spChg chg="mod">
          <ac:chgData name="Silva Alvaro" userId="16b0c0861bcaec73" providerId="LiveId" clId="{04A553C6-C2BA-4863-97FE-8477328BCE3B}" dt="2025-08-10T23:45:59.199" v="14787" actId="20577"/>
          <ac:spMkLst>
            <pc:docMk/>
            <pc:sldMk cId="4254010323" sldId="289"/>
            <ac:spMk id="62" creationId="{31137363-ADFA-B6CF-FF6C-077E0017762E}"/>
          </ac:spMkLst>
        </pc:spChg>
      </pc:sldChg>
      <pc:sldChg chg="modSp add mod">
        <pc:chgData name="Silva Alvaro" userId="16b0c0861bcaec73" providerId="LiveId" clId="{04A553C6-C2BA-4863-97FE-8477328BCE3B}" dt="2025-08-10T23:57:27.570" v="15915" actId="20577"/>
        <pc:sldMkLst>
          <pc:docMk/>
          <pc:sldMk cId="1032971506" sldId="290"/>
        </pc:sldMkLst>
        <pc:spChg chg="mod">
          <ac:chgData name="Silva Alvaro" userId="16b0c0861bcaec73" providerId="LiveId" clId="{04A553C6-C2BA-4863-97FE-8477328BCE3B}" dt="2025-08-10T23:57:27.570" v="15915" actId="20577"/>
          <ac:spMkLst>
            <pc:docMk/>
            <pc:sldMk cId="1032971506" sldId="290"/>
            <ac:spMk id="62" creationId="{D7F08205-7645-5816-F1F3-73F2D21B1CC3}"/>
          </ac:spMkLst>
        </pc:spChg>
      </pc:sldChg>
      <pc:sldChg chg="modSp add mod">
        <pc:chgData name="Silva Alvaro" userId="16b0c0861bcaec73" providerId="LiveId" clId="{04A553C6-C2BA-4863-97FE-8477328BCE3B}" dt="2025-08-11T00:20:24.331" v="17056" actId="20577"/>
        <pc:sldMkLst>
          <pc:docMk/>
          <pc:sldMk cId="459485269" sldId="291"/>
        </pc:sldMkLst>
        <pc:spChg chg="mod">
          <ac:chgData name="Silva Alvaro" userId="16b0c0861bcaec73" providerId="LiveId" clId="{04A553C6-C2BA-4863-97FE-8477328BCE3B}" dt="2025-08-11T00:20:24.331" v="17056" actId="20577"/>
          <ac:spMkLst>
            <pc:docMk/>
            <pc:sldMk cId="459485269" sldId="291"/>
            <ac:spMk id="62" creationId="{02595A17-5356-814B-3969-E19CF795B377}"/>
          </ac:spMkLst>
        </pc:spChg>
      </pc:sldChg>
      <pc:sldChg chg="modSp add mod">
        <pc:chgData name="Silva Alvaro" userId="16b0c0861bcaec73" providerId="LiveId" clId="{04A553C6-C2BA-4863-97FE-8477328BCE3B}" dt="2025-08-11T00:27:52.541" v="17891" actId="20577"/>
        <pc:sldMkLst>
          <pc:docMk/>
          <pc:sldMk cId="1833018655" sldId="292"/>
        </pc:sldMkLst>
        <pc:spChg chg="mod">
          <ac:chgData name="Silva Alvaro" userId="16b0c0861bcaec73" providerId="LiveId" clId="{04A553C6-C2BA-4863-97FE-8477328BCE3B}" dt="2025-08-11T00:27:52.541" v="17891" actId="20577"/>
          <ac:spMkLst>
            <pc:docMk/>
            <pc:sldMk cId="1833018655" sldId="292"/>
            <ac:spMk id="62" creationId="{0F79D21F-88EB-8E37-B327-0D9188945095}"/>
          </ac:spMkLst>
        </pc:spChg>
      </pc:sldChg>
      <pc:sldChg chg="modSp add mod">
        <pc:chgData name="Silva Alvaro" userId="16b0c0861bcaec73" providerId="LiveId" clId="{04A553C6-C2BA-4863-97FE-8477328BCE3B}" dt="2025-08-11T00:37:01.967" v="19275" actId="20577"/>
        <pc:sldMkLst>
          <pc:docMk/>
          <pc:sldMk cId="1434766943" sldId="293"/>
        </pc:sldMkLst>
        <pc:spChg chg="mod">
          <ac:chgData name="Silva Alvaro" userId="16b0c0861bcaec73" providerId="LiveId" clId="{04A553C6-C2BA-4863-97FE-8477328BCE3B}" dt="2025-08-11T00:37:01.967" v="19275" actId="20577"/>
          <ac:spMkLst>
            <pc:docMk/>
            <pc:sldMk cId="1434766943" sldId="293"/>
            <ac:spMk id="62" creationId="{0124768A-0A74-4EFD-5D82-BE6E32502BA4}"/>
          </ac:spMkLst>
        </pc:spChg>
      </pc:sldChg>
      <pc:sldChg chg="modSp add mod">
        <pc:chgData name="Silva Alvaro" userId="16b0c0861bcaec73" providerId="LiveId" clId="{04A553C6-C2BA-4863-97FE-8477328BCE3B}" dt="2025-08-11T07:24:51.459" v="20879" actId="20577"/>
        <pc:sldMkLst>
          <pc:docMk/>
          <pc:sldMk cId="723573244" sldId="294"/>
        </pc:sldMkLst>
        <pc:spChg chg="mod">
          <ac:chgData name="Silva Alvaro" userId="16b0c0861bcaec73" providerId="LiveId" clId="{04A553C6-C2BA-4863-97FE-8477328BCE3B}" dt="2025-08-11T07:24:51.459" v="20879" actId="20577"/>
          <ac:spMkLst>
            <pc:docMk/>
            <pc:sldMk cId="723573244" sldId="294"/>
            <ac:spMk id="62" creationId="{571073CD-ED7B-DD5C-C17E-ACD18E0F5811}"/>
          </ac:spMkLst>
        </pc:spChg>
      </pc:sldChg>
      <pc:sldChg chg="modSp add mod">
        <pc:chgData name="Silva Alvaro" userId="16b0c0861bcaec73" providerId="LiveId" clId="{04A553C6-C2BA-4863-97FE-8477328BCE3B}" dt="2025-08-11T07:35:38.063" v="22005" actId="20577"/>
        <pc:sldMkLst>
          <pc:docMk/>
          <pc:sldMk cId="894501371" sldId="295"/>
        </pc:sldMkLst>
        <pc:spChg chg="mod">
          <ac:chgData name="Silva Alvaro" userId="16b0c0861bcaec73" providerId="LiveId" clId="{04A553C6-C2BA-4863-97FE-8477328BCE3B}" dt="2025-08-11T07:35:38.063" v="22005" actId="20577"/>
          <ac:spMkLst>
            <pc:docMk/>
            <pc:sldMk cId="894501371" sldId="295"/>
            <ac:spMk id="62" creationId="{BB83B540-AE2D-5484-67CD-2736C95F3A6D}"/>
          </ac:spMkLst>
        </pc:spChg>
      </pc:sldChg>
      <pc:sldChg chg="modSp add mod">
        <pc:chgData name="Silva Alvaro" userId="16b0c0861bcaec73" providerId="LiveId" clId="{04A553C6-C2BA-4863-97FE-8477328BCE3B}" dt="2025-08-11T07:41:40.393" v="22132" actId="20577"/>
        <pc:sldMkLst>
          <pc:docMk/>
          <pc:sldMk cId="3181683764" sldId="296"/>
        </pc:sldMkLst>
        <pc:spChg chg="mod">
          <ac:chgData name="Silva Alvaro" userId="16b0c0861bcaec73" providerId="LiveId" clId="{04A553C6-C2BA-4863-97FE-8477328BCE3B}" dt="2025-08-11T07:41:40.393" v="22132" actId="20577"/>
          <ac:spMkLst>
            <pc:docMk/>
            <pc:sldMk cId="3181683764" sldId="296"/>
            <ac:spMk id="62" creationId="{C6116B61-A553-3553-7267-70E847F5B227}"/>
          </ac:spMkLst>
        </pc:spChg>
      </pc:sldChg>
      <pc:sldChg chg="modSp add mod">
        <pc:chgData name="Silva Alvaro" userId="16b0c0861bcaec73" providerId="LiveId" clId="{04A553C6-C2BA-4863-97FE-8477328BCE3B}" dt="2025-08-11T07:45:48.007" v="22185" actId="20577"/>
        <pc:sldMkLst>
          <pc:docMk/>
          <pc:sldMk cId="2571577692" sldId="297"/>
        </pc:sldMkLst>
        <pc:spChg chg="mod">
          <ac:chgData name="Silva Alvaro" userId="16b0c0861bcaec73" providerId="LiveId" clId="{04A553C6-C2BA-4863-97FE-8477328BCE3B}" dt="2025-08-11T07:45:48.007" v="22185" actId="20577"/>
          <ac:spMkLst>
            <pc:docMk/>
            <pc:sldMk cId="2571577692" sldId="297"/>
            <ac:spMk id="62" creationId="{9D29FC13-FB0D-85DF-497C-FE6E83FF7496}"/>
          </ac:spMkLst>
        </pc:spChg>
      </pc:sldChg>
      <pc:sldChg chg="modSp add mod">
        <pc:chgData name="Silva Alvaro" userId="16b0c0861bcaec73" providerId="LiveId" clId="{04A553C6-C2BA-4863-97FE-8477328BCE3B}" dt="2025-08-11T07:51:29.734" v="22290" actId="20577"/>
        <pc:sldMkLst>
          <pc:docMk/>
          <pc:sldMk cId="2191759972" sldId="298"/>
        </pc:sldMkLst>
        <pc:spChg chg="mod">
          <ac:chgData name="Silva Alvaro" userId="16b0c0861bcaec73" providerId="LiveId" clId="{04A553C6-C2BA-4863-97FE-8477328BCE3B}" dt="2025-08-11T07:51:29.734" v="22290" actId="20577"/>
          <ac:spMkLst>
            <pc:docMk/>
            <pc:sldMk cId="2191759972" sldId="298"/>
            <ac:spMk id="62" creationId="{7EEA2768-6F46-8D55-55AA-DA748B2699A5}"/>
          </ac:spMkLst>
        </pc:spChg>
      </pc:sldChg>
      <pc:sldChg chg="modSp add mod">
        <pc:chgData name="Silva Alvaro" userId="16b0c0861bcaec73" providerId="LiveId" clId="{04A553C6-C2BA-4863-97FE-8477328BCE3B}" dt="2025-08-11T07:57:03.623" v="22331" actId="6549"/>
        <pc:sldMkLst>
          <pc:docMk/>
          <pc:sldMk cId="3143705061" sldId="299"/>
        </pc:sldMkLst>
        <pc:spChg chg="mod">
          <ac:chgData name="Silva Alvaro" userId="16b0c0861bcaec73" providerId="LiveId" clId="{04A553C6-C2BA-4863-97FE-8477328BCE3B}" dt="2025-08-11T07:57:03.623" v="22331" actId="6549"/>
          <ac:spMkLst>
            <pc:docMk/>
            <pc:sldMk cId="3143705061" sldId="299"/>
            <ac:spMk id="62" creationId="{8C3B3ACC-1717-A52D-6A52-70F8EB784354}"/>
          </ac:spMkLst>
        </pc:spChg>
      </pc:sldChg>
      <pc:sldChg chg="modSp add mod">
        <pc:chgData name="Silva Alvaro" userId="16b0c0861bcaec73" providerId="LiveId" clId="{04A553C6-C2BA-4863-97FE-8477328BCE3B}" dt="2025-08-11T07:59:47.286" v="22376" actId="123"/>
        <pc:sldMkLst>
          <pc:docMk/>
          <pc:sldMk cId="1305416863" sldId="300"/>
        </pc:sldMkLst>
        <pc:spChg chg="mod">
          <ac:chgData name="Silva Alvaro" userId="16b0c0861bcaec73" providerId="LiveId" clId="{04A553C6-C2BA-4863-97FE-8477328BCE3B}" dt="2025-08-11T07:59:47.286" v="22376" actId="123"/>
          <ac:spMkLst>
            <pc:docMk/>
            <pc:sldMk cId="1305416863" sldId="300"/>
            <ac:spMk id="62" creationId="{17373739-8BBB-2454-6447-CC467BD889AA}"/>
          </ac:spMkLst>
        </pc:spChg>
      </pc:sldChg>
      <pc:sldChg chg="modSp add mod">
        <pc:chgData name="Silva Alvaro" userId="16b0c0861bcaec73" providerId="LiveId" clId="{04A553C6-C2BA-4863-97FE-8477328BCE3B}" dt="2025-08-11T08:02:05.981" v="22390" actId="20577"/>
        <pc:sldMkLst>
          <pc:docMk/>
          <pc:sldMk cId="2329295127" sldId="301"/>
        </pc:sldMkLst>
        <pc:spChg chg="mod">
          <ac:chgData name="Silva Alvaro" userId="16b0c0861bcaec73" providerId="LiveId" clId="{04A553C6-C2BA-4863-97FE-8477328BCE3B}" dt="2025-08-11T08:02:05.981" v="22390" actId="20577"/>
          <ac:spMkLst>
            <pc:docMk/>
            <pc:sldMk cId="2329295127" sldId="301"/>
            <ac:spMk id="62" creationId="{C65E2D9F-5323-3C8C-5350-D4C9812C676D}"/>
          </ac:spMkLst>
        </pc:spChg>
      </pc:sldChg>
      <pc:sldChg chg="modSp add mod">
        <pc:chgData name="Silva Alvaro" userId="16b0c0861bcaec73" providerId="LiveId" clId="{04A553C6-C2BA-4863-97FE-8477328BCE3B}" dt="2025-08-11T08:03:54.215" v="22401" actId="20577"/>
        <pc:sldMkLst>
          <pc:docMk/>
          <pc:sldMk cId="2430729396" sldId="302"/>
        </pc:sldMkLst>
        <pc:spChg chg="mod">
          <ac:chgData name="Silva Alvaro" userId="16b0c0861bcaec73" providerId="LiveId" clId="{04A553C6-C2BA-4863-97FE-8477328BCE3B}" dt="2025-08-11T08:03:54.215" v="22401" actId="20577"/>
          <ac:spMkLst>
            <pc:docMk/>
            <pc:sldMk cId="2430729396" sldId="302"/>
            <ac:spMk id="62" creationId="{FFE2FAA6-B034-ADE2-5106-8C24E6D23542}"/>
          </ac:spMkLst>
        </pc:spChg>
      </pc:sldChg>
      <pc:sldChg chg="modSp add mod">
        <pc:chgData name="Silva Alvaro" userId="16b0c0861bcaec73" providerId="LiveId" clId="{04A553C6-C2BA-4863-97FE-8477328BCE3B}" dt="2025-08-11T08:04:37.766" v="22407" actId="20577"/>
        <pc:sldMkLst>
          <pc:docMk/>
          <pc:sldMk cId="1060066156" sldId="303"/>
        </pc:sldMkLst>
        <pc:spChg chg="mod">
          <ac:chgData name="Silva Alvaro" userId="16b0c0861bcaec73" providerId="LiveId" clId="{04A553C6-C2BA-4863-97FE-8477328BCE3B}" dt="2025-08-11T08:04:37.766" v="22407" actId="20577"/>
          <ac:spMkLst>
            <pc:docMk/>
            <pc:sldMk cId="1060066156" sldId="303"/>
            <ac:spMk id="62" creationId="{E576F9E3-1D04-F3BF-070D-0E91FC7D4271}"/>
          </ac:spMkLst>
        </pc:spChg>
      </pc:sldChg>
      <pc:sldChg chg="modSp add mod">
        <pc:chgData name="Silva Alvaro" userId="16b0c0861bcaec73" providerId="LiveId" clId="{04A553C6-C2BA-4863-97FE-8477328BCE3B}" dt="2025-08-11T08:07:19.912" v="22425" actId="123"/>
        <pc:sldMkLst>
          <pc:docMk/>
          <pc:sldMk cId="3036932586" sldId="304"/>
        </pc:sldMkLst>
        <pc:spChg chg="mod">
          <ac:chgData name="Silva Alvaro" userId="16b0c0861bcaec73" providerId="LiveId" clId="{04A553C6-C2BA-4863-97FE-8477328BCE3B}" dt="2025-08-11T08:07:19.912" v="22425" actId="123"/>
          <ac:spMkLst>
            <pc:docMk/>
            <pc:sldMk cId="3036932586" sldId="304"/>
            <ac:spMk id="62" creationId="{CACDBCD6-CEF3-2B8A-524F-DEE140BAD7C8}"/>
          </ac:spMkLst>
        </pc:spChg>
      </pc:sldChg>
      <pc:sldChg chg="modSp add mod">
        <pc:chgData name="Silva Alvaro" userId="16b0c0861bcaec73" providerId="LiveId" clId="{04A553C6-C2BA-4863-97FE-8477328BCE3B}" dt="2025-08-11T08:09:16.494" v="22439" actId="6549"/>
        <pc:sldMkLst>
          <pc:docMk/>
          <pc:sldMk cId="878732109" sldId="305"/>
        </pc:sldMkLst>
        <pc:spChg chg="mod">
          <ac:chgData name="Silva Alvaro" userId="16b0c0861bcaec73" providerId="LiveId" clId="{04A553C6-C2BA-4863-97FE-8477328BCE3B}" dt="2025-08-11T08:09:16.494" v="22439" actId="6549"/>
          <ac:spMkLst>
            <pc:docMk/>
            <pc:sldMk cId="878732109" sldId="305"/>
            <ac:spMk id="62" creationId="{11519C17-E558-DC96-97E9-5E1A5D3219FE}"/>
          </ac:spMkLst>
        </pc:spChg>
      </pc:sldChg>
      <pc:sldChg chg="modSp add mod">
        <pc:chgData name="Silva Alvaro" userId="16b0c0861bcaec73" providerId="LiveId" clId="{04A553C6-C2BA-4863-97FE-8477328BCE3B}" dt="2025-08-11T08:10:24.539" v="22450" actId="6549"/>
        <pc:sldMkLst>
          <pc:docMk/>
          <pc:sldMk cId="1404521462" sldId="306"/>
        </pc:sldMkLst>
        <pc:spChg chg="mod">
          <ac:chgData name="Silva Alvaro" userId="16b0c0861bcaec73" providerId="LiveId" clId="{04A553C6-C2BA-4863-97FE-8477328BCE3B}" dt="2025-08-11T08:10:24.539" v="22450" actId="6549"/>
          <ac:spMkLst>
            <pc:docMk/>
            <pc:sldMk cId="1404521462" sldId="306"/>
            <ac:spMk id="62" creationId="{E9FCDDB7-BA95-9266-E42A-9102BD291E14}"/>
          </ac:spMkLst>
        </pc:spChg>
      </pc:sldChg>
      <pc:sldChg chg="modSp add mod">
        <pc:chgData name="Silva Alvaro" userId="16b0c0861bcaec73" providerId="LiveId" clId="{04A553C6-C2BA-4863-97FE-8477328BCE3B}" dt="2025-08-11T08:14:42.776" v="22536" actId="20577"/>
        <pc:sldMkLst>
          <pc:docMk/>
          <pc:sldMk cId="1107075302" sldId="307"/>
        </pc:sldMkLst>
        <pc:spChg chg="mod">
          <ac:chgData name="Silva Alvaro" userId="16b0c0861bcaec73" providerId="LiveId" clId="{04A553C6-C2BA-4863-97FE-8477328BCE3B}" dt="2025-08-11T08:14:42.776" v="22536" actId="20577"/>
          <ac:spMkLst>
            <pc:docMk/>
            <pc:sldMk cId="1107075302" sldId="307"/>
            <ac:spMk id="62" creationId="{93CC9129-7FF1-2793-44B5-CBF0D3E81ACA}"/>
          </ac:spMkLst>
        </pc:spChg>
      </pc:sldChg>
      <pc:sldChg chg="modSp add mod">
        <pc:chgData name="Silva Alvaro" userId="16b0c0861bcaec73" providerId="LiveId" clId="{04A553C6-C2BA-4863-97FE-8477328BCE3B}" dt="2025-08-11T08:17:27.256" v="22546" actId="113"/>
        <pc:sldMkLst>
          <pc:docMk/>
          <pc:sldMk cId="2575053307" sldId="308"/>
        </pc:sldMkLst>
        <pc:spChg chg="mod">
          <ac:chgData name="Silva Alvaro" userId="16b0c0861bcaec73" providerId="LiveId" clId="{04A553C6-C2BA-4863-97FE-8477328BCE3B}" dt="2025-08-11T08:17:27.256" v="22546" actId="113"/>
          <ac:spMkLst>
            <pc:docMk/>
            <pc:sldMk cId="2575053307" sldId="308"/>
            <ac:spMk id="62" creationId="{C4291D4E-293F-ED61-85DB-846708003409}"/>
          </ac:spMkLst>
        </pc:spChg>
      </pc:sldChg>
      <pc:sldChg chg="modSp add mod">
        <pc:chgData name="Silva Alvaro" userId="16b0c0861bcaec73" providerId="LiveId" clId="{04A553C6-C2BA-4863-97FE-8477328BCE3B}" dt="2025-08-11T08:21:01.375" v="22562" actId="123"/>
        <pc:sldMkLst>
          <pc:docMk/>
          <pc:sldMk cId="3406618288" sldId="309"/>
        </pc:sldMkLst>
        <pc:spChg chg="mod">
          <ac:chgData name="Silva Alvaro" userId="16b0c0861bcaec73" providerId="LiveId" clId="{04A553C6-C2BA-4863-97FE-8477328BCE3B}" dt="2025-08-11T08:21:01.375" v="22562" actId="123"/>
          <ac:spMkLst>
            <pc:docMk/>
            <pc:sldMk cId="3406618288" sldId="309"/>
            <ac:spMk id="62" creationId="{DA192FA1-9CEB-32DC-597A-1D4C500E64FA}"/>
          </ac:spMkLst>
        </pc:spChg>
      </pc:sldChg>
      <pc:sldChg chg="modSp add mod">
        <pc:chgData name="Silva Alvaro" userId="16b0c0861bcaec73" providerId="LiveId" clId="{04A553C6-C2BA-4863-97FE-8477328BCE3B}" dt="2025-08-11T12:17:30.471" v="22799" actId="20577"/>
        <pc:sldMkLst>
          <pc:docMk/>
          <pc:sldMk cId="3714834461" sldId="310"/>
        </pc:sldMkLst>
        <pc:spChg chg="mod">
          <ac:chgData name="Silva Alvaro" userId="16b0c0861bcaec73" providerId="LiveId" clId="{04A553C6-C2BA-4863-97FE-8477328BCE3B}" dt="2025-08-11T12:17:30.471" v="22799" actId="20577"/>
          <ac:spMkLst>
            <pc:docMk/>
            <pc:sldMk cId="3714834461" sldId="310"/>
            <ac:spMk id="62" creationId="{2979DDD0-7720-B271-F142-0BC7DECAB65D}"/>
          </ac:spMkLst>
        </pc:spChg>
      </pc:sldChg>
      <pc:sldChg chg="modSp add mod">
        <pc:chgData name="Silva Alvaro" userId="16b0c0861bcaec73" providerId="LiveId" clId="{04A553C6-C2BA-4863-97FE-8477328BCE3B}" dt="2025-08-11T12:28:15.062" v="22819" actId="20577"/>
        <pc:sldMkLst>
          <pc:docMk/>
          <pc:sldMk cId="2354578844" sldId="311"/>
        </pc:sldMkLst>
        <pc:spChg chg="mod">
          <ac:chgData name="Silva Alvaro" userId="16b0c0861bcaec73" providerId="LiveId" clId="{04A553C6-C2BA-4863-97FE-8477328BCE3B}" dt="2025-08-11T12:28:15.062" v="22819" actId="20577"/>
          <ac:spMkLst>
            <pc:docMk/>
            <pc:sldMk cId="2354578844" sldId="311"/>
            <ac:spMk id="62" creationId="{611E878F-775D-9C1F-D9F6-4A167FB99DB8}"/>
          </ac:spMkLst>
        </pc:spChg>
      </pc:sldChg>
      <pc:sldChg chg="modSp add mod">
        <pc:chgData name="Silva Alvaro" userId="16b0c0861bcaec73" providerId="LiveId" clId="{04A553C6-C2BA-4863-97FE-8477328BCE3B}" dt="2025-08-11T12:29:44.075" v="22838" actId="20577"/>
        <pc:sldMkLst>
          <pc:docMk/>
          <pc:sldMk cId="576528335" sldId="312"/>
        </pc:sldMkLst>
        <pc:spChg chg="mod">
          <ac:chgData name="Silva Alvaro" userId="16b0c0861bcaec73" providerId="LiveId" clId="{04A553C6-C2BA-4863-97FE-8477328BCE3B}" dt="2025-08-11T12:29:44.075" v="22838" actId="20577"/>
          <ac:spMkLst>
            <pc:docMk/>
            <pc:sldMk cId="576528335" sldId="312"/>
            <ac:spMk id="62" creationId="{6FE55728-7FEF-DFC4-03F0-6B331F0A4D71}"/>
          </ac:spMkLst>
        </pc:spChg>
      </pc:sldChg>
      <pc:sldChg chg="modSp add mod">
        <pc:chgData name="Silva Alvaro" userId="16b0c0861bcaec73" providerId="LiveId" clId="{04A553C6-C2BA-4863-97FE-8477328BCE3B}" dt="2025-08-11T12:32:50.413" v="22920" actId="20577"/>
        <pc:sldMkLst>
          <pc:docMk/>
          <pc:sldMk cId="1913266014" sldId="313"/>
        </pc:sldMkLst>
        <pc:spChg chg="mod">
          <ac:chgData name="Silva Alvaro" userId="16b0c0861bcaec73" providerId="LiveId" clId="{04A553C6-C2BA-4863-97FE-8477328BCE3B}" dt="2025-08-11T12:32:50.413" v="22920" actId="20577"/>
          <ac:spMkLst>
            <pc:docMk/>
            <pc:sldMk cId="1913266014" sldId="313"/>
            <ac:spMk id="62" creationId="{16F6C506-4CE1-9B8C-E0C7-3330E5BD79DF}"/>
          </ac:spMkLst>
        </pc:spChg>
      </pc:sldChg>
      <pc:sldChg chg="modSp add mod">
        <pc:chgData name="Silva Alvaro" userId="16b0c0861bcaec73" providerId="LiveId" clId="{04A553C6-C2BA-4863-97FE-8477328BCE3B}" dt="2025-08-11T12:34:16.873" v="22932" actId="20577"/>
        <pc:sldMkLst>
          <pc:docMk/>
          <pc:sldMk cId="2362153737" sldId="314"/>
        </pc:sldMkLst>
        <pc:spChg chg="mod">
          <ac:chgData name="Silva Alvaro" userId="16b0c0861bcaec73" providerId="LiveId" clId="{04A553C6-C2BA-4863-97FE-8477328BCE3B}" dt="2025-08-11T12:34:16.873" v="22932" actId="20577"/>
          <ac:spMkLst>
            <pc:docMk/>
            <pc:sldMk cId="2362153737" sldId="314"/>
            <ac:spMk id="62" creationId="{1F1E0779-0C6B-33C9-56B0-E1787CC2E1B2}"/>
          </ac:spMkLst>
        </pc:spChg>
      </pc:sldChg>
      <pc:sldChg chg="modSp add mod">
        <pc:chgData name="Silva Alvaro" userId="16b0c0861bcaec73" providerId="LiveId" clId="{04A553C6-C2BA-4863-97FE-8477328BCE3B}" dt="2025-08-11T12:41:55.188" v="22951" actId="20577"/>
        <pc:sldMkLst>
          <pc:docMk/>
          <pc:sldMk cId="3313614694" sldId="315"/>
        </pc:sldMkLst>
        <pc:spChg chg="mod">
          <ac:chgData name="Silva Alvaro" userId="16b0c0861bcaec73" providerId="LiveId" clId="{04A553C6-C2BA-4863-97FE-8477328BCE3B}" dt="2025-08-11T12:41:55.188" v="22951" actId="20577"/>
          <ac:spMkLst>
            <pc:docMk/>
            <pc:sldMk cId="3313614694" sldId="315"/>
            <ac:spMk id="62" creationId="{EC7F1C44-D45A-C826-B128-AFA07E05F20D}"/>
          </ac:spMkLst>
        </pc:spChg>
      </pc:sldChg>
      <pc:sldChg chg="modSp add mod">
        <pc:chgData name="Silva Alvaro" userId="16b0c0861bcaec73" providerId="LiveId" clId="{04A553C6-C2BA-4863-97FE-8477328BCE3B}" dt="2025-08-11T12:44:45.155" v="22974" actId="20577"/>
        <pc:sldMkLst>
          <pc:docMk/>
          <pc:sldMk cId="3056741440" sldId="316"/>
        </pc:sldMkLst>
        <pc:spChg chg="mod">
          <ac:chgData name="Silva Alvaro" userId="16b0c0861bcaec73" providerId="LiveId" clId="{04A553C6-C2BA-4863-97FE-8477328BCE3B}" dt="2025-08-11T12:44:45.155" v="22974" actId="20577"/>
          <ac:spMkLst>
            <pc:docMk/>
            <pc:sldMk cId="3056741440" sldId="316"/>
            <ac:spMk id="62" creationId="{2B96E45E-60BA-DC6C-53CA-13F9C1F6CCF8}"/>
          </ac:spMkLst>
        </pc:spChg>
      </pc:sldChg>
      <pc:sldChg chg="modSp add mod">
        <pc:chgData name="Silva Alvaro" userId="16b0c0861bcaec73" providerId="LiveId" clId="{04A553C6-C2BA-4863-97FE-8477328BCE3B}" dt="2025-08-11T12:46:43.053" v="22992" actId="20577"/>
        <pc:sldMkLst>
          <pc:docMk/>
          <pc:sldMk cId="524654481" sldId="317"/>
        </pc:sldMkLst>
        <pc:spChg chg="mod">
          <ac:chgData name="Silva Alvaro" userId="16b0c0861bcaec73" providerId="LiveId" clId="{04A553C6-C2BA-4863-97FE-8477328BCE3B}" dt="2025-08-11T12:46:43.053" v="22992" actId="20577"/>
          <ac:spMkLst>
            <pc:docMk/>
            <pc:sldMk cId="524654481" sldId="317"/>
            <ac:spMk id="62" creationId="{AFEC72D4-3958-07ED-381B-FD8021B4274F}"/>
          </ac:spMkLst>
        </pc:spChg>
      </pc:sldChg>
      <pc:sldChg chg="modSp add mod">
        <pc:chgData name="Silva Alvaro" userId="16b0c0861bcaec73" providerId="LiveId" clId="{04A553C6-C2BA-4863-97FE-8477328BCE3B}" dt="2025-08-11T12:48:13.456" v="22998" actId="20577"/>
        <pc:sldMkLst>
          <pc:docMk/>
          <pc:sldMk cId="4236472988" sldId="318"/>
        </pc:sldMkLst>
        <pc:spChg chg="mod">
          <ac:chgData name="Silva Alvaro" userId="16b0c0861bcaec73" providerId="LiveId" clId="{04A553C6-C2BA-4863-97FE-8477328BCE3B}" dt="2025-08-11T12:48:13.456" v="22998" actId="20577"/>
          <ac:spMkLst>
            <pc:docMk/>
            <pc:sldMk cId="4236472988" sldId="318"/>
            <ac:spMk id="62" creationId="{60DA87BA-F9AF-5FA2-90E8-1D3E16CF44FD}"/>
          </ac:spMkLst>
        </pc:spChg>
      </pc:sldChg>
      <pc:sldChg chg="modSp add mod">
        <pc:chgData name="Silva Alvaro" userId="16b0c0861bcaec73" providerId="LiveId" clId="{04A553C6-C2BA-4863-97FE-8477328BCE3B}" dt="2025-08-11T12:50:17.800" v="23015"/>
        <pc:sldMkLst>
          <pc:docMk/>
          <pc:sldMk cId="3848150782" sldId="319"/>
        </pc:sldMkLst>
        <pc:spChg chg="mod">
          <ac:chgData name="Silva Alvaro" userId="16b0c0861bcaec73" providerId="LiveId" clId="{04A553C6-C2BA-4863-97FE-8477328BCE3B}" dt="2025-08-11T12:50:17.800" v="23015"/>
          <ac:spMkLst>
            <pc:docMk/>
            <pc:sldMk cId="3848150782" sldId="319"/>
            <ac:spMk id="62" creationId="{5221AAEF-7EE5-A815-5E5F-6F7B1647DB09}"/>
          </ac:spMkLst>
        </pc:spChg>
      </pc:sldChg>
      <pc:sldChg chg="modSp add mod">
        <pc:chgData name="Silva Alvaro" userId="16b0c0861bcaec73" providerId="LiveId" clId="{04A553C6-C2BA-4863-97FE-8477328BCE3B}" dt="2025-08-11T12:51:58.383" v="23035"/>
        <pc:sldMkLst>
          <pc:docMk/>
          <pc:sldMk cId="4061922046" sldId="320"/>
        </pc:sldMkLst>
        <pc:spChg chg="mod">
          <ac:chgData name="Silva Alvaro" userId="16b0c0861bcaec73" providerId="LiveId" clId="{04A553C6-C2BA-4863-97FE-8477328BCE3B}" dt="2025-08-11T12:51:58.383" v="23035"/>
          <ac:spMkLst>
            <pc:docMk/>
            <pc:sldMk cId="4061922046" sldId="320"/>
            <ac:spMk id="62" creationId="{C418A8D0-4454-541D-2BD5-E0EBFBA53832}"/>
          </ac:spMkLst>
        </pc:spChg>
      </pc:sldChg>
      <pc:sldChg chg="modSp add mod">
        <pc:chgData name="Silva Alvaro" userId="16b0c0861bcaec73" providerId="LiveId" clId="{04A553C6-C2BA-4863-97FE-8477328BCE3B}" dt="2025-08-11T12:54:18.960" v="23049" actId="20577"/>
        <pc:sldMkLst>
          <pc:docMk/>
          <pc:sldMk cId="4198751141" sldId="321"/>
        </pc:sldMkLst>
        <pc:spChg chg="mod">
          <ac:chgData name="Silva Alvaro" userId="16b0c0861bcaec73" providerId="LiveId" clId="{04A553C6-C2BA-4863-97FE-8477328BCE3B}" dt="2025-08-11T12:54:18.960" v="23049" actId="20577"/>
          <ac:spMkLst>
            <pc:docMk/>
            <pc:sldMk cId="4198751141" sldId="321"/>
            <ac:spMk id="62" creationId="{99204E04-08A8-2342-AD5A-D75682A4E7AE}"/>
          </ac:spMkLst>
        </pc:spChg>
      </pc:sldChg>
      <pc:sldChg chg="modSp add mod">
        <pc:chgData name="Silva Alvaro" userId="16b0c0861bcaec73" providerId="LiveId" clId="{04A553C6-C2BA-4863-97FE-8477328BCE3B}" dt="2025-08-11T12:57:07.836" v="23066" actId="14100"/>
        <pc:sldMkLst>
          <pc:docMk/>
          <pc:sldMk cId="2806630449" sldId="322"/>
        </pc:sldMkLst>
        <pc:spChg chg="mod">
          <ac:chgData name="Silva Alvaro" userId="16b0c0861bcaec73" providerId="LiveId" clId="{04A553C6-C2BA-4863-97FE-8477328BCE3B}" dt="2025-08-11T12:57:07.836" v="23066" actId="14100"/>
          <ac:spMkLst>
            <pc:docMk/>
            <pc:sldMk cId="2806630449" sldId="322"/>
            <ac:spMk id="62" creationId="{A6306EE6-4A34-F6C2-D613-DAEFA39DB3FF}"/>
          </ac:spMkLst>
        </pc:spChg>
      </pc:sldChg>
      <pc:sldChg chg="modSp add mod">
        <pc:chgData name="Silva Alvaro" userId="16b0c0861bcaec73" providerId="LiveId" clId="{04A553C6-C2BA-4863-97FE-8477328BCE3B}" dt="2025-08-11T12:58:54.035" v="23094" actId="20577"/>
        <pc:sldMkLst>
          <pc:docMk/>
          <pc:sldMk cId="4047596617" sldId="323"/>
        </pc:sldMkLst>
        <pc:spChg chg="mod">
          <ac:chgData name="Silva Alvaro" userId="16b0c0861bcaec73" providerId="LiveId" clId="{04A553C6-C2BA-4863-97FE-8477328BCE3B}" dt="2025-08-11T12:58:54.035" v="23094" actId="20577"/>
          <ac:spMkLst>
            <pc:docMk/>
            <pc:sldMk cId="4047596617" sldId="323"/>
            <ac:spMk id="62" creationId="{6344CC38-520B-1417-3C86-65C40F379527}"/>
          </ac:spMkLst>
        </pc:spChg>
      </pc:sldChg>
      <pc:sldChg chg="modSp add mod">
        <pc:chgData name="Silva Alvaro" userId="16b0c0861bcaec73" providerId="LiveId" clId="{04A553C6-C2BA-4863-97FE-8477328BCE3B}" dt="2025-08-11T13:01:48.100" v="23136" actId="20577"/>
        <pc:sldMkLst>
          <pc:docMk/>
          <pc:sldMk cId="2212433788" sldId="324"/>
        </pc:sldMkLst>
        <pc:spChg chg="mod">
          <ac:chgData name="Silva Alvaro" userId="16b0c0861bcaec73" providerId="LiveId" clId="{04A553C6-C2BA-4863-97FE-8477328BCE3B}" dt="2025-08-11T13:01:48.100" v="23136" actId="20577"/>
          <ac:spMkLst>
            <pc:docMk/>
            <pc:sldMk cId="2212433788" sldId="324"/>
            <ac:spMk id="62" creationId="{34D03CEC-B677-1E40-57A9-EDB75E715B0C}"/>
          </ac:spMkLst>
        </pc:spChg>
      </pc:sldChg>
      <pc:sldChg chg="modSp add mod">
        <pc:chgData name="Silva Alvaro" userId="16b0c0861bcaec73" providerId="LiveId" clId="{04A553C6-C2BA-4863-97FE-8477328BCE3B}" dt="2025-08-11T13:04:40.380" v="23176" actId="113"/>
        <pc:sldMkLst>
          <pc:docMk/>
          <pc:sldMk cId="2622711379" sldId="325"/>
        </pc:sldMkLst>
        <pc:spChg chg="mod">
          <ac:chgData name="Silva Alvaro" userId="16b0c0861bcaec73" providerId="LiveId" clId="{04A553C6-C2BA-4863-97FE-8477328BCE3B}" dt="2025-08-11T13:04:40.380" v="23176" actId="113"/>
          <ac:spMkLst>
            <pc:docMk/>
            <pc:sldMk cId="2622711379" sldId="325"/>
            <ac:spMk id="62" creationId="{1C191B2B-63FA-4A68-5537-2E94245AEE26}"/>
          </ac:spMkLst>
        </pc:spChg>
      </pc:sldChg>
      <pc:sldChg chg="modSp add mod">
        <pc:chgData name="Silva Alvaro" userId="16b0c0861bcaec73" providerId="LiveId" clId="{04A553C6-C2BA-4863-97FE-8477328BCE3B}" dt="2025-08-11T13:06:26.918" v="23187" actId="20577"/>
        <pc:sldMkLst>
          <pc:docMk/>
          <pc:sldMk cId="3441949471" sldId="326"/>
        </pc:sldMkLst>
        <pc:spChg chg="mod">
          <ac:chgData name="Silva Alvaro" userId="16b0c0861bcaec73" providerId="LiveId" clId="{04A553C6-C2BA-4863-97FE-8477328BCE3B}" dt="2025-08-11T13:06:26.918" v="23187" actId="20577"/>
          <ac:spMkLst>
            <pc:docMk/>
            <pc:sldMk cId="3441949471" sldId="326"/>
            <ac:spMk id="62" creationId="{B0AF2868-D68F-62AB-157D-9292BB2D2D07}"/>
          </ac:spMkLst>
        </pc:spChg>
      </pc:sldChg>
      <pc:sldChg chg="modSp add mod">
        <pc:chgData name="Silva Alvaro" userId="16b0c0861bcaec73" providerId="LiveId" clId="{04A553C6-C2BA-4863-97FE-8477328BCE3B}" dt="2025-08-11T13:08:25.916" v="23200" actId="20577"/>
        <pc:sldMkLst>
          <pc:docMk/>
          <pc:sldMk cId="3767025744" sldId="327"/>
        </pc:sldMkLst>
        <pc:spChg chg="mod">
          <ac:chgData name="Silva Alvaro" userId="16b0c0861bcaec73" providerId="LiveId" clId="{04A553C6-C2BA-4863-97FE-8477328BCE3B}" dt="2025-08-11T13:08:25.916" v="23200" actId="20577"/>
          <ac:spMkLst>
            <pc:docMk/>
            <pc:sldMk cId="3767025744" sldId="327"/>
            <ac:spMk id="62" creationId="{2179E208-2C44-9097-C6A5-3DCFB168CC1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623CAAB-B74D-0EFE-1048-6EB7A5B50B6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0B682F8-9387-62B0-EF8F-8555C33980D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5EAA033-FD13-C2A5-7F28-93CD47CA231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98422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64486D98-DE17-9EA2-AD34-703C8F68613B}"/>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6875A23-6E6F-49D4-6C38-A690D7EFD0A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9DBD6D7-B1FC-313E-8907-ACDC948E0B5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870508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A815CE24-6892-81FA-958A-C5212E636779}"/>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81FC8C5-00EA-BA4D-CB1F-313BDA82244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4EC42BD-2F33-3184-3907-FAAF68DA283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281764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95F44C4-EF64-F6E6-0FAA-F960261A0601}"/>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6ED5F44-62BF-2A35-B724-A1E530ADB32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B7EE763-398F-272E-CA7F-99F7CDE087A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502564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1BCD79C-AE18-25EA-76CF-CA15B4CEF8C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0725736-B58A-A0F2-4265-5866B826A60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6C74FE3-8A05-BDCF-F769-918097773AD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702315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AFB106D6-E240-123B-FFCE-2AB6524CEA3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B807DD8-39AC-7AE1-2F4C-EB2CB55BC1E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7E42491B-1FF2-67F2-FEE1-CE769D3D43A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831796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EA00AFC-FCD6-5724-92C1-25E70B5E2EA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B7026888-EFA8-4C2E-01A5-08243EB0401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7B1ED8B-B566-304B-320C-7FE0AAD234D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429690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0B945E2-C407-744E-5D5B-8D2FAB04AAB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BE75F8B9-5758-A6FB-5598-62E3DBE5E65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75C1A74-7D87-7CE1-76D9-1ED21DD3C68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26591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A0EAFCD2-3612-4FD1-C43F-4A547F43CCAB}"/>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476F8764-6986-C6B5-66BC-F492C820F91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B182BA7-AC66-BD13-9CB0-385ABE7FEFD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007844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67AE631-2B4E-BC99-E384-E420A99DA2FD}"/>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0E82A8C-474D-0F6B-158F-3CF0C7C4A84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EF7EE8F-BB06-3215-CBD4-7E5AF2AC191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28597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6DE0563-DB7A-CD42-DB82-DF97ACDFECC4}"/>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F86E338-0635-CF5E-8D52-D437345C4FF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7DE45A5-09D1-349A-7C84-648CA2CED7F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445159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6DF002F-D292-FE39-703B-3698E179A524}"/>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48FF5A26-5120-0F05-A5F8-B2AAF9193D9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34480210-CEB4-7F11-5B5E-4D34B2911C2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303428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31CF266C-51B9-C493-C7E6-41EA0481B574}"/>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AD8F533-64E5-E0F1-911D-33B569C8FE8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A66763F8-4CC1-DCAD-CF63-6814E054AEB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745822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5D4C31BF-D6A3-5A3E-F97C-8A3B34E482D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1D0DC2F8-3F04-5CA2-161D-2F3E08119F8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3FECDF7-5B01-A019-4125-7049B76A13A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531933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B41419D3-07D5-88FF-BB16-2B44D3D4C4A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2416A0B8-DCE4-55C2-772A-FFD82092A05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5B0F721-8AB8-6FD8-E59E-B77F013C8BF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301571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5CF09135-F064-BE07-7163-1F5673D7C9E4}"/>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42FD64E5-8E56-794F-0EBE-ECA8CFC8EB7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3509F28-4E12-9F5F-8BBD-5077105F993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694592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5177770-90FE-AC29-4143-0DFF0B41950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FC242E5-DCFC-B904-8974-E965EAD3C28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07CA814-29B0-5DCB-32AF-2515D3BF1E8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788065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5204DC95-C96F-F1CB-3AAF-D9672246DB34}"/>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6290EAE-029F-FBF0-3F29-70809F881E5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CAED8B9-2DAA-654C-F436-7F1998097AA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2967688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276B0DD-0462-9A02-FB81-770F269A107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45C8286A-14E5-C791-B46E-306B453997D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A87AC518-EF33-A4EF-532D-DA84502B50C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727892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8765F21-2B77-BFF0-A37E-17FBBA99E36D}"/>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3ED0DE96-6304-85B9-D3EA-4DFB7FC84CB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5DF7F5D7-16F1-19D9-0118-51D05D4EE3D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59983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59833F0-CFE2-CF82-B376-8523246F3884}"/>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BCB8E1D6-C228-D62F-52DA-2A9BD34342C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37057245-7EB2-CFC5-4185-60A01EB1A1D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9690734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49A18C4-5E09-1FF1-8866-0BE6F877EEE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3346F85-4D20-2E5C-F791-705447C6E44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576EDD56-A4FF-9227-3148-72A894BDE9B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01765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5F6481FC-8006-51E0-1D1A-4D8A168F21C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3D9FCE03-B4D6-AFCF-20A5-1CA689886CB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528905F3-4D59-1316-0FD1-2359EC2F48D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7636444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5B4773EA-2255-3942-E7E7-689D60A17D9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82E4200-AE93-C000-DE79-E4CF55BFFAD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60BA4A3-0A88-79D9-8B54-7FDC54272C5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1176780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30F016E-D05B-5071-A63E-92980690E384}"/>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1677A27-B8E3-BF33-E437-30CBDF25A58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53E420B6-6B5D-B385-AA2E-E6F4FB178CF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3083579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6D1C3FF7-9977-6A71-2650-007A0FD51EC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160E9AFA-F820-583E-158A-D803C51D85B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AFADA2BB-022D-2D21-49F5-5A195FE26D0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1407303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A2940E3-FA68-057B-6A31-786485C95EC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C095ACA-B785-D200-8001-B16666072FE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FFC0664-0AF9-1B65-7129-607979FC9B6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24241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5298F97-9CB0-99A4-9E94-F086F9E557B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96A2BD2-BD77-9211-720F-6074F043CDF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7819F54-2749-8F8B-0178-7D944FC2305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8498483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EFB5FC1-D4AA-3966-D24C-2A7D1EAC3FCD}"/>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C97ADDE-775E-0029-02FC-49D3CAC9290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81B7646-7EE7-B45A-70CC-1DAA94CD177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4008159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B32DDED-F444-8A4B-A7FD-676083B33369}"/>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C374DF34-15AA-534C-CFD2-C7BD4E9C4AB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6AA5912-6E7F-2377-57CF-1A2FB28ABE2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5948735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BD89CC3-FD00-EFCA-AB50-10179C7B1440}"/>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2C92350D-D997-CF6B-12BB-DF38F28C21A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7392E46A-3ED4-019F-D7D4-7114AA5152F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953558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65B9F963-4A45-F110-467B-6679542E3F60}"/>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808CF87-73C5-603F-DEB5-B0A58AD2A7E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A177742-F18F-7339-0FEC-38B92433D32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4872112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A978C6B6-8471-80CE-C2BE-1BDA8FCBC79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812AAC6-ED25-F4B0-BE4C-3CCAC093058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73AD2F6-914C-4692-A278-2FF310E5CDB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6638819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5C2BB58-B952-3E2A-ECD0-1997AADAB781}"/>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315FAEA4-AD6C-5D45-75CA-D27E3AFEC86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A71AAEBC-5BCA-C6B5-68A3-9216D4520A3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0113667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58128B8A-1573-E50E-070B-9FA7571D9C8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12BE3A63-7C8C-D922-3835-560B8EC74AD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4433903-8157-0160-4BFD-6B1CB5095F3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0917758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74263DB7-AEB3-A0DB-F254-A5DCE9DFB55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30BE0CB-D588-1D6D-59DC-9F1BA359E97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372C426-5BBB-6DD4-37D1-2E23ACAE751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3492669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B6993A5-8624-9C04-1722-88F0227DE68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9BCBC20-273E-5C89-7E17-7C88216E605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74C0D20-A284-185B-046D-83493C7FFBF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5188798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A2DF3783-D40B-62E0-98A3-DE60793A5DD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BE37DB3-A46F-5BAD-25FE-8AAF945ACCD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0C0BEEAF-609F-7A46-E147-3EDCBF4AD66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3804024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37B83A67-C923-2786-F8E4-181CC3BD3074}"/>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7AA40F8-FBC9-64EC-19B1-A53DAE0592C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58968F5-C2E8-A419-DCA9-33CCCC9C0CB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5635317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798C8933-D180-7F61-8669-A2470BCB6A8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8AAC87D9-C24A-559A-8FFE-EEC13269D00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8D3EFC2-2F90-4145-F2DB-FF37892122A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5798760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BDDF1983-2AE8-79F0-D05A-BEC8F9905B7F}"/>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C5FD8D51-D41B-3E09-EB3C-D51D80C25C4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238B33C-7FA8-EC99-A6A7-C7AB55A764C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4558478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23FA53B-5C6B-D120-1D34-E49E9006E42D}"/>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937E416-29C3-08DE-FC98-A3715F74A2D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A0F6453-6484-8BE6-3033-125959B843B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80846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520C0A8-6169-361A-5B02-25E72310810D}"/>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758B7FB-20B8-F9EB-3D7E-3A285C8C396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4F6379F1-9A01-6CA4-196B-17B3A528F37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1504178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20A1CE3-BF71-B738-2EAC-FBC264B31C0D}"/>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23E3C95-5702-DD2A-C7B0-C83560BBC69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3DA001B-15DA-608C-A54C-1B18764D32F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363685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93169A05-E3B6-0784-E256-87B436CF92EB}"/>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F70A072-8BE7-A22F-477B-0106998CFAE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E6714CD-904A-CCFF-B8C9-CC87FD44A16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2041945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AD8EA60-912B-36FD-D50A-B7335E8E8EE2}"/>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4087BAB9-7ABB-C98D-6769-3F09E544F4F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13EB02C-D5C5-92B1-A3E8-A05AB9C6918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4598314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E9B7EDD-899C-7ADC-C3B6-ECEA55833B5F}"/>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8F2CF68B-FF96-0019-76A2-114D32D4C81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75CAA99-969E-8AA4-4E4D-594888236AC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7949227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BB8A9E8-956B-5A43-ABB6-B89B196EB614}"/>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48D98A48-ED33-5C21-1D8F-438157C4E72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5C8CE85A-DCD7-2FCF-DB8E-6DE14D665B4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4369405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1E23A91-5771-B67F-42D2-ABE4B57E2431}"/>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E831364-E8D6-2C17-451B-98C5C985113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53B36822-5EEE-A907-5200-734BE368D8B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0326683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66B2E9E-4DC4-1D09-9C64-79C043404D2E}"/>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C70FFD52-D899-A139-98A5-35BAE9159FB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B961EE8-54AB-83CF-5CF0-2E6C95DDFFE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4698104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CDEB0FC-79CE-E1EE-64FA-52EA3319587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DF4E503-9B34-8C72-7CE0-D32EC718A4A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0FC05826-F875-49AB-9561-CAB97BACD4D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9396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CF53C6A-6EAD-DB60-7603-988F21262D4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47589BE-C825-E129-24BD-1993575A6B2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DA85724-C511-B281-0514-754655905BF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791127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566BFDA-DEED-4AC2-64EB-CA4314C2FB6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C01C3EA2-DFF9-9E3D-86A3-054096EDFC7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A10B0813-741E-1DDD-0445-FF282871314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406432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5120207-267C-8699-9E63-7E97CF9B8C0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294DEFF0-C895-CA0F-C235-9890C6B99FD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54CF747A-BCCC-8F4E-C0F1-F2A48E268EC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133428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6248AC0-3143-F769-E3BF-9C4FBE7115A1}"/>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24F00F3-53F6-F519-22CD-A2C7F4F400C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34B0D6D5-EDCE-4473-07A8-8001AF01A9B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809722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pt-BR"/>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7.xml"/><Relationship Id="rId1" Type="http://schemas.openxmlformats.org/officeDocument/2006/relationships/slideLayout" Target="../slideLayouts/slideLayout1.xml"/><Relationship Id="rId4" Type="http://schemas.openxmlformats.org/officeDocument/2006/relationships/hyperlink" Target="mailto:barbarasdettmer@hotmail.com"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0" y="0"/>
            <a:ext cx="9144000" cy="5143500"/>
          </a:xfrm>
          <a:prstGeom prst="rect">
            <a:avLst/>
          </a:prstGeom>
          <a:noFill/>
          <a:ln>
            <a:noFill/>
          </a:ln>
        </p:spPr>
      </p:pic>
      <p:sp>
        <p:nvSpPr>
          <p:cNvPr id="55" name="Google Shape;55;p13"/>
          <p:cNvSpPr txBox="1"/>
          <p:nvPr/>
        </p:nvSpPr>
        <p:spPr>
          <a:xfrm>
            <a:off x="837850" y="1483875"/>
            <a:ext cx="7336500" cy="784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pt-BR" sz="3900" b="1" dirty="0">
                <a:solidFill>
                  <a:srgbClr val="FF6C00"/>
                </a:solidFill>
                <a:latin typeface="Montserrat"/>
                <a:ea typeface="Montserrat"/>
                <a:cs typeface="Montserrat"/>
                <a:sym typeface="Montserrat"/>
              </a:rPr>
              <a:t>LGPD – Lei 13.709.</a:t>
            </a:r>
            <a:endParaRPr sz="3900" b="1" dirty="0">
              <a:solidFill>
                <a:srgbClr val="FF6C00"/>
              </a:solidFill>
              <a:latin typeface="Montserrat"/>
              <a:ea typeface="Montserrat"/>
              <a:cs typeface="Montserrat"/>
              <a:sym typeface="Montserrat"/>
            </a:endParaRPr>
          </a:p>
        </p:txBody>
      </p:sp>
      <p:sp>
        <p:nvSpPr>
          <p:cNvPr id="56" name="Google Shape;56;p13"/>
          <p:cNvSpPr txBox="1"/>
          <p:nvPr/>
        </p:nvSpPr>
        <p:spPr>
          <a:xfrm>
            <a:off x="873675" y="2199575"/>
            <a:ext cx="4196400" cy="104641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pt-BR" sz="2800" dirty="0">
                <a:solidFill>
                  <a:schemeClr val="lt1"/>
                </a:solidFill>
                <a:latin typeface="Montserrat"/>
                <a:ea typeface="Montserrat"/>
                <a:cs typeface="Montserrat"/>
                <a:sym typeface="Montserrat"/>
              </a:rPr>
              <a:t>Lei Geral de Proteção de Dados</a:t>
            </a:r>
            <a:endParaRPr sz="2800" dirty="0">
              <a:solidFill>
                <a:schemeClr val="lt1"/>
              </a:solidFill>
              <a:latin typeface="Montserrat"/>
              <a:ea typeface="Montserrat"/>
              <a:cs typeface="Montserrat"/>
              <a:sym typeface="Montserra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D78CF17-4A61-CA30-8738-464101AC46D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278D896-4CAF-6E13-D1C5-466D0C3A3082}"/>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586443F6-AB22-61D9-ABF0-7FC278F91B11}"/>
              </a:ext>
            </a:extLst>
          </p:cNvPr>
          <p:cNvSpPr txBox="1"/>
          <p:nvPr/>
        </p:nvSpPr>
        <p:spPr>
          <a:xfrm>
            <a:off x="867278" y="609500"/>
            <a:ext cx="8276722" cy="2339072"/>
          </a:xfrm>
          <a:prstGeom prst="rect">
            <a:avLst/>
          </a:prstGeom>
          <a:noFill/>
          <a:ln>
            <a:noFill/>
          </a:ln>
        </p:spPr>
        <p:txBody>
          <a:bodyPr spcFirstLastPara="1" wrap="square" lIns="91425" tIns="91425" rIns="91425" bIns="91425" anchor="t" anchorCtr="0">
            <a:spAutoFit/>
          </a:bodyPr>
          <a:lstStyle/>
          <a:p>
            <a:pPr algn="just"/>
            <a:r>
              <a:rPr lang="pt-BR" dirty="0"/>
              <a:t>	A GDPR deixou evidente direito para o titular acessar, editar ou solicitar a exclusão de seus dados, recolhimento autorizado, com exceção em casos específicos, também conferiu maior cuidados sensíveis, portabilidade de dados e sanções administrativas se houver descumprimento.</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Portanto, a GDPR conferiu maior segurança jurídica ao usuário, bem como maior cuidado com os dados, em especial com dados sensíveis e portabilidade de dados.</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No Brasil, a proteção de dados em relação à União Europeia (1981) ganhou proteção  com a Constituição Federal de 1988.</a:t>
            </a:r>
          </a:p>
          <a:p>
            <a:pPr algn="just"/>
            <a:endParaRPr dirty="0">
              <a:solidFill>
                <a:schemeClr val="dk1"/>
              </a:solidFill>
              <a:highlight>
                <a:srgbClr val="FFFFFF"/>
              </a:highlight>
            </a:endParaRPr>
          </a:p>
        </p:txBody>
      </p:sp>
    </p:spTree>
    <p:extLst>
      <p:ext uri="{BB962C8B-B14F-4D97-AF65-F5344CB8AC3E}">
        <p14:creationId xmlns:p14="http://schemas.microsoft.com/office/powerpoint/2010/main" val="611790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6F27992C-1379-3488-DEFA-21A98F790C1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F9F0F23-4C75-CC05-A9B9-3102B915F28F}"/>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38E043C4-0448-E0EE-CE9C-543F148FECD4}"/>
              </a:ext>
            </a:extLst>
          </p:cNvPr>
          <p:cNvSpPr txBox="1"/>
          <p:nvPr/>
        </p:nvSpPr>
        <p:spPr>
          <a:xfrm>
            <a:off x="867278" y="609500"/>
            <a:ext cx="8276722" cy="3262401"/>
          </a:xfrm>
          <a:prstGeom prst="rect">
            <a:avLst/>
          </a:prstGeom>
          <a:noFill/>
          <a:ln>
            <a:noFill/>
          </a:ln>
        </p:spPr>
        <p:txBody>
          <a:bodyPr spcFirstLastPara="1" wrap="square" lIns="91425" tIns="91425" rIns="91425" bIns="91425" anchor="t" anchorCtr="0">
            <a:spAutoFit/>
          </a:bodyPr>
          <a:lstStyle/>
          <a:p>
            <a:pPr algn="just"/>
            <a:r>
              <a:rPr lang="pt-BR" sz="2000" b="1" dirty="0"/>
              <a:t>Evolução constitucional da proteção de dados no Brasil:</a:t>
            </a:r>
          </a:p>
          <a:p>
            <a:pPr algn="just"/>
            <a:endParaRPr lang="pt-BR" sz="2000" b="1" dirty="0"/>
          </a:p>
          <a:p>
            <a:pPr algn="just"/>
            <a:endParaRPr lang="pt-BR" sz="2000" b="1" dirty="0"/>
          </a:p>
          <a:p>
            <a:pPr algn="just"/>
            <a:r>
              <a:rPr lang="pt-BR" b="1" dirty="0"/>
              <a:t> - Constituição de 1891: Art. 72 – [...] § 18. É inviolável o sigilo de correspondência;</a:t>
            </a:r>
          </a:p>
          <a:p>
            <a:pPr algn="just"/>
            <a:endParaRPr lang="pt-BR" b="1" dirty="0"/>
          </a:p>
          <a:p>
            <a:pPr algn="just"/>
            <a:r>
              <a:rPr lang="pt-BR" b="1" dirty="0"/>
              <a:t> - Constituição de 1934: Art. 113 – [...] É inviolável o sigilo de correspondência; </a:t>
            </a:r>
          </a:p>
          <a:p>
            <a:pPr algn="just"/>
            <a:endParaRPr lang="pt-BR" b="1" dirty="0"/>
          </a:p>
          <a:p>
            <a:pPr marL="285750" indent="-285750" algn="just">
              <a:buFontTx/>
              <a:buChar char="-"/>
            </a:pPr>
            <a:r>
              <a:rPr lang="pt-BR" b="1" dirty="0"/>
              <a:t>Constituição de 1946: Art. 141 – [...] É inviolável o sigilo da correspondência;</a:t>
            </a:r>
          </a:p>
          <a:p>
            <a:pPr algn="just"/>
            <a:endParaRPr lang="pt-BR" b="1" dirty="0"/>
          </a:p>
          <a:p>
            <a:pPr marL="285750" indent="-285750" algn="just">
              <a:buFontTx/>
              <a:buChar char="-"/>
            </a:pPr>
            <a:r>
              <a:rPr lang="pt-BR" b="1" dirty="0"/>
              <a:t>Constituição de 1967: Art. 150 – [...] São invioláveis a correspondência e o sigilo das comunicações e o sigilo das comunicações telegráficas e telefônicas.</a:t>
            </a:r>
          </a:p>
          <a:p>
            <a:pPr algn="just"/>
            <a:endParaRPr lang="pt-BR" b="1" dirty="0"/>
          </a:p>
          <a:p>
            <a:pPr algn="just"/>
            <a:r>
              <a:rPr lang="pt-BR" dirty="0"/>
              <a:t>Destaca-se que quando se fala de sigilo, trata-se de privacidade de dados.	</a:t>
            </a:r>
            <a:endParaRPr dirty="0">
              <a:solidFill>
                <a:schemeClr val="dk1"/>
              </a:solidFill>
              <a:highlight>
                <a:srgbClr val="FFFFFF"/>
              </a:highlight>
            </a:endParaRPr>
          </a:p>
        </p:txBody>
      </p:sp>
    </p:spTree>
    <p:extLst>
      <p:ext uri="{BB962C8B-B14F-4D97-AF65-F5344CB8AC3E}">
        <p14:creationId xmlns:p14="http://schemas.microsoft.com/office/powerpoint/2010/main" val="28636292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0AE05B9D-B671-ABB6-F60E-2919E8682AC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1C033CF-4E15-C4A1-56A5-4284EE3EF619}"/>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3FCA159F-6A1E-138C-53F0-F708B613DA1C}"/>
              </a:ext>
            </a:extLst>
          </p:cNvPr>
          <p:cNvSpPr txBox="1"/>
          <p:nvPr/>
        </p:nvSpPr>
        <p:spPr>
          <a:xfrm>
            <a:off x="867278" y="609500"/>
            <a:ext cx="8276722" cy="3631733"/>
          </a:xfrm>
          <a:prstGeom prst="rect">
            <a:avLst/>
          </a:prstGeom>
          <a:noFill/>
          <a:ln>
            <a:noFill/>
          </a:ln>
        </p:spPr>
        <p:txBody>
          <a:bodyPr spcFirstLastPara="1" wrap="square" lIns="91425" tIns="91425" rIns="91425" bIns="91425" anchor="t" anchorCtr="0">
            <a:spAutoFit/>
          </a:bodyPr>
          <a:lstStyle/>
          <a:p>
            <a:pPr marL="285750" indent="-285750" algn="just">
              <a:buFontTx/>
              <a:buChar char="-"/>
            </a:pPr>
            <a:r>
              <a:rPr lang="pt-BR" b="1" dirty="0"/>
              <a:t>Constituição de 1988 – Constituição cidadã</a:t>
            </a:r>
          </a:p>
          <a:p>
            <a:pPr algn="just"/>
            <a:endParaRPr lang="pt-BR" b="1" dirty="0"/>
          </a:p>
          <a:p>
            <a:pPr algn="just"/>
            <a:r>
              <a:rPr lang="pt-BR" b="1" dirty="0"/>
              <a:t>	Direitos e garantias fundamentais</a:t>
            </a:r>
          </a:p>
          <a:p>
            <a:pPr algn="just"/>
            <a:r>
              <a:rPr lang="pt-BR" b="1" dirty="0"/>
              <a:t>	</a:t>
            </a:r>
          </a:p>
          <a:p>
            <a:pPr algn="just"/>
            <a:r>
              <a:rPr lang="pt-BR" b="1" dirty="0"/>
              <a:t>	Art. 5º [...]</a:t>
            </a:r>
          </a:p>
          <a:p>
            <a:pPr algn="just"/>
            <a:endParaRPr lang="pt-BR" b="1" dirty="0"/>
          </a:p>
          <a:p>
            <a:pPr algn="just"/>
            <a:r>
              <a:rPr lang="pt-BR" b="1" dirty="0"/>
              <a:t>	X – são invioláveis a intimidade, a vida privada</a:t>
            </a:r>
            <a:r>
              <a:rPr lang="pt-BR" dirty="0"/>
              <a:t>, a honra e a </a:t>
            </a:r>
            <a:r>
              <a:rPr lang="pt-BR" b="1" dirty="0"/>
              <a:t>imagem das pessoas, </a:t>
            </a:r>
            <a:r>
              <a:rPr lang="pt-BR" dirty="0"/>
              <a:t>assegurado o direito a indenização pelo dano material ou moral decorrente da sua violação;</a:t>
            </a:r>
          </a:p>
          <a:p>
            <a:pPr algn="just"/>
            <a:r>
              <a:rPr lang="pt-BR" dirty="0"/>
              <a:t>	[...]</a:t>
            </a:r>
          </a:p>
          <a:p>
            <a:pPr algn="just"/>
            <a:r>
              <a:rPr lang="pt-BR" dirty="0"/>
              <a:t>	</a:t>
            </a:r>
            <a:r>
              <a:rPr lang="pt-BR" b="1" dirty="0"/>
              <a:t>XII -  é inviolável o sigilo</a:t>
            </a:r>
            <a:r>
              <a:rPr lang="pt-BR" dirty="0"/>
              <a:t> da correspondência e das comunicações telefônicas, salvo, no último caso, por ordem judicial, nas hipóteses e na forma que a lei estabelecer para fins de investigação criminal ou instrução processual penal;	</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O direito à proteção da privacidade é inerente ao direito à autodeterminação individual, fazendo parte do princípio da dignidade da pessoa humana. Portanto, é reconhecido por diversas declarações de direitos fundamentais, e contemplado pelo art. 5º da CF.</a:t>
            </a:r>
            <a:endParaRPr dirty="0">
              <a:solidFill>
                <a:schemeClr val="dk1"/>
              </a:solidFill>
              <a:highlight>
                <a:srgbClr val="FFFFFF"/>
              </a:highlight>
            </a:endParaRPr>
          </a:p>
        </p:txBody>
      </p:sp>
    </p:spTree>
    <p:extLst>
      <p:ext uri="{BB962C8B-B14F-4D97-AF65-F5344CB8AC3E}">
        <p14:creationId xmlns:p14="http://schemas.microsoft.com/office/powerpoint/2010/main" val="1600275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357216E-AB0F-B62C-CE1B-48792A590DC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B192E50F-50EE-0C38-60E4-0E5C2DDB5F37}"/>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2FE1BC57-8E9C-0C6B-134A-D6CA4B760E28}"/>
              </a:ext>
            </a:extLst>
          </p:cNvPr>
          <p:cNvSpPr txBox="1"/>
          <p:nvPr/>
        </p:nvSpPr>
        <p:spPr>
          <a:xfrm>
            <a:off x="867278" y="609500"/>
            <a:ext cx="8276722" cy="3631733"/>
          </a:xfrm>
          <a:prstGeom prst="rect">
            <a:avLst/>
          </a:prstGeom>
          <a:noFill/>
          <a:ln>
            <a:noFill/>
          </a:ln>
        </p:spPr>
        <p:txBody>
          <a:bodyPr spcFirstLastPara="1" wrap="square" lIns="91425" tIns="91425" rIns="91425" bIns="91425" anchor="t" anchorCtr="0">
            <a:spAutoFit/>
          </a:bodyPr>
          <a:lstStyle/>
          <a:p>
            <a:pPr algn="just"/>
            <a:r>
              <a:rPr lang="pt-BR" dirty="0">
                <a:solidFill>
                  <a:schemeClr val="dk1"/>
                </a:solidFill>
                <a:highlight>
                  <a:srgbClr val="FFFFFF"/>
                </a:highlight>
              </a:rPr>
              <a:t>	Sabendo que a nossa Constituição Federal fora promulgada em 1988, as questões inerentes acerca da capacidade do tratamento de dados eram rasas diante das situações que ocorreram nos anos seguintes, exigindo-se assim o direito fundamental à inviolabilidade de dados por meio de lei. </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Além da CF 88, o Código de Defesa do Consumidor também aborda o tema privacidade de dados. </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a:t>
            </a:r>
            <a:r>
              <a:rPr lang="pt-BR" b="1" dirty="0">
                <a:solidFill>
                  <a:schemeClr val="dk1"/>
                </a:solidFill>
                <a:highlight>
                  <a:srgbClr val="FFFFFF"/>
                </a:highlight>
              </a:rPr>
              <a:t>Código de Defesa do Consumidor: Lei 8.078/90.</a:t>
            </a:r>
          </a:p>
          <a:p>
            <a:pPr algn="just"/>
            <a:endParaRPr lang="pt-BR" b="1" dirty="0">
              <a:solidFill>
                <a:schemeClr val="dk1"/>
              </a:solidFill>
              <a:highlight>
                <a:srgbClr val="FFFFFF"/>
              </a:highlight>
            </a:endParaRPr>
          </a:p>
          <a:p>
            <a:pPr algn="just"/>
            <a:r>
              <a:rPr lang="pt-BR" b="1" dirty="0">
                <a:solidFill>
                  <a:schemeClr val="dk1"/>
                </a:solidFill>
                <a:highlight>
                  <a:srgbClr val="FFFFFF"/>
                </a:highlight>
              </a:rPr>
              <a:t>	</a:t>
            </a:r>
            <a:r>
              <a:rPr lang="pt-BR" dirty="0">
                <a:solidFill>
                  <a:schemeClr val="dk1"/>
                </a:solidFill>
                <a:highlight>
                  <a:srgbClr val="FFFFFF"/>
                </a:highlight>
              </a:rPr>
              <a:t>O CDC defende o acesso e correção de dados pessoais de Consumidores.</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Art. 43. O consumidor, sem prejuízo do disposto no art. 86, </a:t>
            </a:r>
            <a:r>
              <a:rPr lang="pt-BR" b="1" dirty="0">
                <a:solidFill>
                  <a:schemeClr val="dk1"/>
                </a:solidFill>
                <a:highlight>
                  <a:srgbClr val="FFFFFF"/>
                </a:highlight>
              </a:rPr>
              <a:t>terá acesso às informações</a:t>
            </a:r>
            <a:r>
              <a:rPr lang="pt-BR" dirty="0">
                <a:solidFill>
                  <a:schemeClr val="dk1"/>
                </a:solidFill>
                <a:highlight>
                  <a:srgbClr val="FFFFFF"/>
                </a:highlight>
              </a:rPr>
              <a:t> existentes em cadastro, fichas, registros e </a:t>
            </a:r>
            <a:r>
              <a:rPr lang="pt-BR" b="1" dirty="0">
                <a:solidFill>
                  <a:schemeClr val="dk1"/>
                </a:solidFill>
                <a:highlight>
                  <a:srgbClr val="FFFFFF"/>
                </a:highlight>
              </a:rPr>
              <a:t>dados pessoais </a:t>
            </a:r>
            <a:r>
              <a:rPr lang="pt-BR" dirty="0">
                <a:solidFill>
                  <a:schemeClr val="dk1"/>
                </a:solidFill>
                <a:highlight>
                  <a:srgbClr val="FFFFFF"/>
                </a:highlight>
              </a:rPr>
              <a:t>e de consumo arquivados sobre ele, bem como suas respectivas fontes.</a:t>
            </a:r>
          </a:p>
          <a:p>
            <a:pPr algn="just"/>
            <a:r>
              <a:rPr lang="pt-BR" dirty="0">
                <a:solidFill>
                  <a:schemeClr val="dk1"/>
                </a:solidFill>
                <a:highlight>
                  <a:srgbClr val="FFFFFF"/>
                </a:highlight>
              </a:rPr>
              <a:t>	[...]</a:t>
            </a:r>
            <a:endParaRPr dirty="0">
              <a:solidFill>
                <a:schemeClr val="dk1"/>
              </a:solidFill>
              <a:highlight>
                <a:srgbClr val="FFFFFF"/>
              </a:highlight>
            </a:endParaRPr>
          </a:p>
        </p:txBody>
      </p:sp>
    </p:spTree>
    <p:extLst>
      <p:ext uri="{BB962C8B-B14F-4D97-AF65-F5344CB8AC3E}">
        <p14:creationId xmlns:p14="http://schemas.microsoft.com/office/powerpoint/2010/main" val="592472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5063D062-BDC6-4646-B927-AF8A963510C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6397C93-F7F7-3BE1-71DC-9129F0BCA5A0}"/>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9325883F-946C-9B76-5E23-586477FBCFCC}"/>
              </a:ext>
            </a:extLst>
          </p:cNvPr>
          <p:cNvSpPr txBox="1"/>
          <p:nvPr/>
        </p:nvSpPr>
        <p:spPr>
          <a:xfrm>
            <a:off x="867278" y="609500"/>
            <a:ext cx="8276722" cy="3631733"/>
          </a:xfrm>
          <a:prstGeom prst="rect">
            <a:avLst/>
          </a:prstGeom>
          <a:noFill/>
          <a:ln>
            <a:noFill/>
          </a:ln>
        </p:spPr>
        <p:txBody>
          <a:bodyPr spcFirstLastPara="1" wrap="square" lIns="91425" tIns="91425" rIns="91425" bIns="91425" anchor="t" anchorCtr="0">
            <a:spAutoFit/>
          </a:bodyPr>
          <a:lstStyle/>
          <a:p>
            <a:pPr algn="just"/>
            <a:r>
              <a:rPr lang="pt-BR" dirty="0">
                <a:solidFill>
                  <a:schemeClr val="dk1"/>
                </a:solidFill>
                <a:highlight>
                  <a:srgbClr val="FFFFFF"/>
                </a:highlight>
              </a:rPr>
              <a:t>	Art. 72. </a:t>
            </a:r>
            <a:r>
              <a:rPr lang="pt-BR" b="1" dirty="0">
                <a:solidFill>
                  <a:schemeClr val="dk1"/>
                </a:solidFill>
                <a:highlight>
                  <a:srgbClr val="FFFFFF"/>
                </a:highlight>
              </a:rPr>
              <a:t>Impedir ou dificultar o acesso do consumo</a:t>
            </a:r>
            <a:r>
              <a:rPr lang="pt-BR" dirty="0">
                <a:solidFill>
                  <a:schemeClr val="dk1"/>
                </a:solidFill>
                <a:highlight>
                  <a:srgbClr val="FFFFFF"/>
                </a:highlight>
              </a:rPr>
              <a:t> às informações que sobre ele constem em cadastro, </a:t>
            </a:r>
            <a:r>
              <a:rPr lang="pt-BR" b="1" dirty="0">
                <a:solidFill>
                  <a:schemeClr val="dk1"/>
                </a:solidFill>
                <a:highlight>
                  <a:srgbClr val="FFFFFF"/>
                </a:highlight>
              </a:rPr>
              <a:t>bancos de dados, fichas e registros: </a:t>
            </a:r>
            <a:r>
              <a:rPr lang="pt-BR" dirty="0">
                <a:solidFill>
                  <a:schemeClr val="dk1"/>
                </a:solidFill>
                <a:highlight>
                  <a:srgbClr val="FFFFFF"/>
                </a:highlight>
              </a:rPr>
              <a:t>Pena: Detenção de seis meses a um ano ou multa.</a:t>
            </a:r>
          </a:p>
          <a:p>
            <a:pPr algn="just"/>
            <a:endParaRPr lang="pt-BR" dirty="0">
              <a:solidFill>
                <a:schemeClr val="dk1"/>
              </a:solidFill>
              <a:highlight>
                <a:srgbClr val="FFFFFF"/>
              </a:highlight>
            </a:endParaRPr>
          </a:p>
          <a:p>
            <a:pPr algn="just"/>
            <a:endParaRPr lang="pt-BR" dirty="0">
              <a:solidFill>
                <a:schemeClr val="dk1"/>
              </a:solidFill>
              <a:highlight>
                <a:srgbClr val="FFFFFF"/>
              </a:highlight>
            </a:endParaRPr>
          </a:p>
          <a:p>
            <a:pPr algn="just"/>
            <a:r>
              <a:rPr lang="pt-BR" dirty="0">
                <a:solidFill>
                  <a:schemeClr val="dk1"/>
                </a:solidFill>
                <a:highlight>
                  <a:srgbClr val="FFFFFF"/>
                </a:highlight>
              </a:rPr>
              <a:t>	Cumpre destacar que na época não se falava ainda sobre armazenamento, esse tema surgiu apenas com a LGPD. </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Com a livre circulação de pessoas e bens, houve uma preocupação do legislador quanto aos dados pessoais dos consumidores. </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Assim, podemos perceber que as constituições até 1946 traziam apenas a garantia do sigilo  de correspondência, já a de 1967 versa também sobre a garantia do sigilo de correspondência, mas nota-se que a partir da 2ª guerra mundial, o mundo passou a se comunicar de outras maneiras. Logo, obrigou o legislador à época, a tratar sobre as maneiras de comunicação mas utilizadas no momento.</a:t>
            </a:r>
            <a:endParaRPr dirty="0">
              <a:solidFill>
                <a:schemeClr val="dk1"/>
              </a:solidFill>
              <a:highlight>
                <a:srgbClr val="FFFFFF"/>
              </a:highlight>
            </a:endParaRPr>
          </a:p>
        </p:txBody>
      </p:sp>
    </p:spTree>
    <p:extLst>
      <p:ext uri="{BB962C8B-B14F-4D97-AF65-F5344CB8AC3E}">
        <p14:creationId xmlns:p14="http://schemas.microsoft.com/office/powerpoint/2010/main" val="19652575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3F650CE-7373-9C6B-A8AB-D36F82523C9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AED81C6-FA41-D965-93AF-658DA4BEE00D}"/>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3982D5F8-CE91-B3F7-DAF1-2A8D2153FEC0}"/>
              </a:ext>
            </a:extLst>
          </p:cNvPr>
          <p:cNvSpPr txBox="1"/>
          <p:nvPr/>
        </p:nvSpPr>
        <p:spPr>
          <a:xfrm>
            <a:off x="867278" y="609500"/>
            <a:ext cx="8276722" cy="3631733"/>
          </a:xfrm>
          <a:prstGeom prst="rect">
            <a:avLst/>
          </a:prstGeom>
          <a:noFill/>
          <a:ln>
            <a:noFill/>
          </a:ln>
        </p:spPr>
        <p:txBody>
          <a:bodyPr spcFirstLastPara="1" wrap="square" lIns="91425" tIns="91425" rIns="91425" bIns="91425" anchor="t" anchorCtr="0">
            <a:spAutoFit/>
          </a:bodyPr>
          <a:lstStyle/>
          <a:p>
            <a:pPr algn="just"/>
            <a:r>
              <a:rPr lang="pt-BR" dirty="0">
                <a:solidFill>
                  <a:schemeClr val="dk1"/>
                </a:solidFill>
                <a:highlight>
                  <a:srgbClr val="FFFFFF"/>
                </a:highlight>
              </a:rPr>
              <a:t>	Enquanto que a CF/88, chamada de Constituição Cidadã, elevou o patamar sobre o direito à privacidade, concedendo status de Direito e Garantias fundamentais. Conferindo assim, mais segurança jurídica as pessoas a cerca de sua privacidade. </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Já em 1990 o legislador consumerista, com a livre circulação de pessoas e bens, houve uma preocupação quanto aos dados pessoais dos consumidores. Destaca-se ainda que o “arquivamento de dados”, não falando ainda sobre armazenamento, tema esse que surgiu apenas com a LGPD. </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a:t>
            </a:r>
            <a:r>
              <a:rPr lang="pt-BR" b="1" dirty="0">
                <a:solidFill>
                  <a:schemeClr val="dk1"/>
                </a:solidFill>
                <a:highlight>
                  <a:srgbClr val="FFFFFF"/>
                </a:highlight>
              </a:rPr>
              <a:t>Lei da interceptação telefônica – Lei 9.296/96</a:t>
            </a:r>
          </a:p>
          <a:p>
            <a:pPr algn="just"/>
            <a:endParaRPr lang="pt-BR" b="1" dirty="0">
              <a:solidFill>
                <a:schemeClr val="dk1"/>
              </a:solidFill>
              <a:highlight>
                <a:srgbClr val="FFFFFF"/>
              </a:highlight>
            </a:endParaRPr>
          </a:p>
          <a:p>
            <a:pPr algn="just"/>
            <a:r>
              <a:rPr lang="pt-BR" b="1" dirty="0">
                <a:solidFill>
                  <a:schemeClr val="dk1"/>
                </a:solidFill>
                <a:highlight>
                  <a:srgbClr val="FFFFFF"/>
                </a:highlight>
              </a:rPr>
              <a:t>	Assegura o sigilo</a:t>
            </a:r>
            <a:r>
              <a:rPr lang="pt-BR" dirty="0">
                <a:solidFill>
                  <a:schemeClr val="dk1"/>
                </a:solidFill>
                <a:highlight>
                  <a:srgbClr val="FFFFFF"/>
                </a:highlight>
              </a:rPr>
              <a:t> da comunicação e </a:t>
            </a:r>
            <a:r>
              <a:rPr lang="pt-BR" b="1" dirty="0">
                <a:solidFill>
                  <a:schemeClr val="dk1"/>
                </a:solidFill>
                <a:highlight>
                  <a:srgbClr val="FFFFFF"/>
                </a:highlight>
              </a:rPr>
              <a:t>dados pessoais</a:t>
            </a:r>
            <a:r>
              <a:rPr lang="pt-BR" dirty="0">
                <a:solidFill>
                  <a:schemeClr val="dk1"/>
                </a:solidFill>
                <a:highlight>
                  <a:srgbClr val="FFFFFF"/>
                </a:highlight>
              </a:rPr>
              <a:t>, exceto por ordem judicial em casos criminais.</a:t>
            </a:r>
          </a:p>
          <a:p>
            <a:pPr algn="just"/>
            <a:r>
              <a:rPr lang="pt-BR" dirty="0">
                <a:solidFill>
                  <a:schemeClr val="dk1"/>
                </a:solidFill>
                <a:highlight>
                  <a:srgbClr val="FFFFFF"/>
                </a:highlight>
              </a:rPr>
              <a:t>	</a:t>
            </a:r>
          </a:p>
          <a:p>
            <a:pPr algn="just"/>
            <a:r>
              <a:rPr lang="pt-BR" dirty="0">
                <a:solidFill>
                  <a:schemeClr val="dk1"/>
                </a:solidFill>
                <a:highlight>
                  <a:srgbClr val="FFFFFF"/>
                </a:highlight>
              </a:rPr>
              <a:t>	Sigilo e inviolabilidade são termos que estão sempre no percurso para a proteção de dados. Neste caso apenas falado.</a:t>
            </a:r>
            <a:endParaRPr dirty="0">
              <a:solidFill>
                <a:schemeClr val="dk1"/>
              </a:solidFill>
              <a:highlight>
                <a:srgbClr val="FFFFFF"/>
              </a:highlight>
            </a:endParaRPr>
          </a:p>
        </p:txBody>
      </p:sp>
    </p:spTree>
    <p:extLst>
      <p:ext uri="{BB962C8B-B14F-4D97-AF65-F5344CB8AC3E}">
        <p14:creationId xmlns:p14="http://schemas.microsoft.com/office/powerpoint/2010/main" val="1798507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9AD5CB4-325F-F2B7-D46A-B4A50A6E3428}"/>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E39CCEF-3A4C-DE53-F1CB-29D50A9AF890}"/>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38D584F5-7228-854E-2DC2-7CEF34BBA93F}"/>
              </a:ext>
            </a:extLst>
          </p:cNvPr>
          <p:cNvSpPr txBox="1"/>
          <p:nvPr/>
        </p:nvSpPr>
        <p:spPr>
          <a:xfrm>
            <a:off x="867278" y="609500"/>
            <a:ext cx="8276722" cy="4062620"/>
          </a:xfrm>
          <a:prstGeom prst="rect">
            <a:avLst/>
          </a:prstGeom>
          <a:noFill/>
          <a:ln>
            <a:noFill/>
          </a:ln>
        </p:spPr>
        <p:txBody>
          <a:bodyPr spcFirstLastPara="1" wrap="square" lIns="91425" tIns="91425" rIns="91425" bIns="91425" anchor="t" anchorCtr="0">
            <a:spAutoFit/>
          </a:bodyPr>
          <a:lstStyle/>
          <a:p>
            <a:pPr algn="just"/>
            <a:r>
              <a:rPr lang="pt-BR" dirty="0">
                <a:solidFill>
                  <a:schemeClr val="dk1"/>
                </a:solidFill>
                <a:highlight>
                  <a:srgbClr val="FFFFFF"/>
                </a:highlight>
              </a:rPr>
              <a:t>	</a:t>
            </a:r>
            <a:r>
              <a:rPr lang="pt-BR" b="1" dirty="0">
                <a:solidFill>
                  <a:schemeClr val="dk1"/>
                </a:solidFill>
                <a:highlight>
                  <a:srgbClr val="FFFFFF"/>
                </a:highlight>
              </a:rPr>
              <a:t>Lei do E-commerce – Lei 7.962/2013</a:t>
            </a:r>
          </a:p>
          <a:p>
            <a:pPr algn="just"/>
            <a:endParaRPr lang="pt-BR" b="1" dirty="0">
              <a:solidFill>
                <a:schemeClr val="dk1"/>
              </a:solidFill>
              <a:highlight>
                <a:srgbClr val="FFFFFF"/>
              </a:highlight>
            </a:endParaRPr>
          </a:p>
          <a:p>
            <a:pPr algn="just"/>
            <a:r>
              <a:rPr lang="pt-BR" b="1" dirty="0">
                <a:solidFill>
                  <a:schemeClr val="dk1"/>
                </a:solidFill>
                <a:highlight>
                  <a:srgbClr val="FFFFFF"/>
                </a:highlight>
              </a:rPr>
              <a:t>	</a:t>
            </a:r>
            <a:r>
              <a:rPr lang="pt-BR" dirty="0">
                <a:solidFill>
                  <a:schemeClr val="dk1"/>
                </a:solidFill>
                <a:highlight>
                  <a:srgbClr val="FFFFFF"/>
                </a:highlight>
              </a:rPr>
              <a:t>Acrescenta ao Código de Defesa do Consumidor, incluindo </a:t>
            </a:r>
            <a:r>
              <a:rPr lang="pt-BR" b="1" dirty="0">
                <a:solidFill>
                  <a:schemeClr val="dk1"/>
                </a:solidFill>
                <a:highlight>
                  <a:srgbClr val="FFFFFF"/>
                </a:highlight>
              </a:rPr>
              <a:t>autodeterminação, privacidade </a:t>
            </a:r>
            <a:r>
              <a:rPr lang="pt-BR" dirty="0">
                <a:solidFill>
                  <a:schemeClr val="dk1"/>
                </a:solidFill>
                <a:highlight>
                  <a:srgbClr val="FFFFFF"/>
                </a:highlight>
              </a:rPr>
              <a:t>e </a:t>
            </a:r>
            <a:r>
              <a:rPr lang="pt-BR" b="1" dirty="0">
                <a:solidFill>
                  <a:schemeClr val="dk1"/>
                </a:solidFill>
                <a:highlight>
                  <a:srgbClr val="FFFFFF"/>
                </a:highlight>
              </a:rPr>
              <a:t>confidencialidade </a:t>
            </a:r>
            <a:r>
              <a:rPr lang="pt-BR" dirty="0">
                <a:solidFill>
                  <a:schemeClr val="dk1"/>
                </a:solidFill>
                <a:highlight>
                  <a:srgbClr val="FFFFFF"/>
                </a:highlight>
              </a:rPr>
              <a:t>de dados pessoais. </a:t>
            </a:r>
          </a:p>
          <a:p>
            <a:pPr algn="just"/>
            <a:endParaRPr lang="pt-BR" b="1" dirty="0">
              <a:solidFill>
                <a:schemeClr val="dk1"/>
              </a:solidFill>
              <a:highlight>
                <a:srgbClr val="FFFFFF"/>
              </a:highlight>
            </a:endParaRPr>
          </a:p>
          <a:p>
            <a:pPr algn="just"/>
            <a:r>
              <a:rPr lang="pt-BR" b="1" dirty="0">
                <a:solidFill>
                  <a:schemeClr val="dk1"/>
                </a:solidFill>
                <a:highlight>
                  <a:srgbClr val="FFFFFF"/>
                </a:highlight>
              </a:rPr>
              <a:t>	1. </a:t>
            </a:r>
            <a:r>
              <a:rPr lang="pt-BR" dirty="0">
                <a:solidFill>
                  <a:schemeClr val="dk1"/>
                </a:solidFill>
                <a:highlight>
                  <a:srgbClr val="FFFFFF"/>
                </a:highlight>
              </a:rPr>
              <a:t>Regulamentação das informações acerca dos produtos e seu </a:t>
            </a:r>
            <a:r>
              <a:rPr lang="pt-BR" dirty="0" err="1">
                <a:solidFill>
                  <a:schemeClr val="dk1"/>
                </a:solidFill>
                <a:highlight>
                  <a:srgbClr val="FFFFFF"/>
                </a:highlight>
              </a:rPr>
              <a:t>e-comerce</a:t>
            </a:r>
            <a:r>
              <a:rPr lang="pt-BR" dirty="0">
                <a:solidFill>
                  <a:schemeClr val="dk1"/>
                </a:solidFill>
                <a:highlight>
                  <a:srgbClr val="FFFFFF"/>
                </a:highlight>
              </a:rPr>
              <a:t>;</a:t>
            </a:r>
          </a:p>
          <a:p>
            <a:pPr algn="just"/>
            <a:r>
              <a:rPr lang="pt-BR" b="1" dirty="0">
                <a:solidFill>
                  <a:schemeClr val="dk1"/>
                </a:solidFill>
                <a:highlight>
                  <a:srgbClr val="FFFFFF"/>
                </a:highlight>
              </a:rPr>
              <a:t>	</a:t>
            </a:r>
            <a:r>
              <a:rPr lang="pt-BR" dirty="0">
                <a:solidFill>
                  <a:schemeClr val="dk1"/>
                </a:solidFill>
                <a:highlight>
                  <a:srgbClr val="FFFFFF"/>
                </a:highlight>
              </a:rPr>
              <a:t>2 . Regularização da identificação da empresa no site;</a:t>
            </a:r>
          </a:p>
          <a:p>
            <a:pPr algn="just"/>
            <a:r>
              <a:rPr lang="pt-BR" b="1" dirty="0">
                <a:solidFill>
                  <a:schemeClr val="dk1"/>
                </a:solidFill>
                <a:highlight>
                  <a:srgbClr val="FFFFFF"/>
                </a:highlight>
              </a:rPr>
              <a:t>	3 . </a:t>
            </a:r>
            <a:r>
              <a:rPr lang="pt-BR" dirty="0">
                <a:solidFill>
                  <a:schemeClr val="dk1"/>
                </a:solidFill>
                <a:highlight>
                  <a:srgbClr val="FFFFFF"/>
                </a:highlight>
              </a:rPr>
              <a:t>Garantia de segurança ao processo de compra</a:t>
            </a:r>
          </a:p>
          <a:p>
            <a:pPr algn="just"/>
            <a:r>
              <a:rPr lang="pt-BR" b="1" dirty="0">
                <a:solidFill>
                  <a:schemeClr val="dk1"/>
                </a:solidFill>
                <a:highlight>
                  <a:srgbClr val="FFFFFF"/>
                </a:highlight>
              </a:rPr>
              <a:t>	4</a:t>
            </a:r>
            <a:r>
              <a:rPr lang="pt-BR" dirty="0">
                <a:solidFill>
                  <a:schemeClr val="dk1"/>
                </a:solidFill>
                <a:highlight>
                  <a:srgbClr val="FFFFFF"/>
                </a:highlight>
              </a:rPr>
              <a:t> . Regularização de questões vinculadas aos direitos do consumidor.</a:t>
            </a:r>
          </a:p>
          <a:p>
            <a:pPr algn="just"/>
            <a:endParaRPr lang="pt-BR" dirty="0">
              <a:solidFill>
                <a:schemeClr val="dk1"/>
              </a:solidFill>
              <a:highlight>
                <a:srgbClr val="FFFFFF"/>
              </a:highlight>
            </a:endParaRPr>
          </a:p>
          <a:p>
            <a:pPr algn="just"/>
            <a:endParaRPr lang="pt-BR" b="1" dirty="0">
              <a:solidFill>
                <a:schemeClr val="dk1"/>
              </a:solidFill>
              <a:highlight>
                <a:srgbClr val="FFFFFF"/>
              </a:highlight>
            </a:endParaRPr>
          </a:p>
          <a:p>
            <a:pPr algn="just"/>
            <a:r>
              <a:rPr lang="pt-BR" b="1" dirty="0">
                <a:solidFill>
                  <a:schemeClr val="dk1"/>
                </a:solidFill>
                <a:highlight>
                  <a:srgbClr val="FFFFFF"/>
                </a:highlight>
              </a:rPr>
              <a:t>	Marco Civil da internet – Lei 12.965/2014</a:t>
            </a:r>
          </a:p>
          <a:p>
            <a:pPr algn="just"/>
            <a:endParaRPr lang="pt-BR" b="1" dirty="0">
              <a:solidFill>
                <a:schemeClr val="dk1"/>
              </a:solidFill>
              <a:highlight>
                <a:srgbClr val="FFFFFF"/>
              </a:highlight>
            </a:endParaRPr>
          </a:p>
          <a:p>
            <a:pPr algn="just"/>
            <a:r>
              <a:rPr lang="pt-BR" b="1" dirty="0">
                <a:solidFill>
                  <a:schemeClr val="dk1"/>
                </a:solidFill>
                <a:highlight>
                  <a:srgbClr val="FFFFFF"/>
                </a:highlight>
              </a:rPr>
              <a:t>	</a:t>
            </a:r>
            <a:r>
              <a:rPr lang="pt-BR" dirty="0">
                <a:solidFill>
                  <a:schemeClr val="dk1"/>
                </a:solidFill>
                <a:highlight>
                  <a:srgbClr val="FFFFFF"/>
                </a:highlight>
              </a:rPr>
              <a:t>É a norma que disciplina o uso da Internet no Brasil por meio da previsão de princípios e garantias, direitos e deveres para quem faz uso da rede, bem como da determinação de diretrizes para a atuação do Estado. </a:t>
            </a:r>
          </a:p>
          <a:p>
            <a:pPr algn="just"/>
            <a:endParaRPr lang="pt-BR" b="1" dirty="0">
              <a:solidFill>
                <a:schemeClr val="dk1"/>
              </a:solidFill>
              <a:highlight>
                <a:srgbClr val="FFFFFF"/>
              </a:highlight>
            </a:endParaRPr>
          </a:p>
          <a:p>
            <a:pPr algn="just"/>
            <a:r>
              <a:rPr lang="pt-BR" b="1" dirty="0">
                <a:solidFill>
                  <a:schemeClr val="dk1"/>
                </a:solidFill>
                <a:highlight>
                  <a:srgbClr val="FFFFFF"/>
                </a:highlight>
              </a:rPr>
              <a:t>	</a:t>
            </a:r>
            <a:endParaRPr b="1" dirty="0">
              <a:solidFill>
                <a:schemeClr val="dk1"/>
              </a:solidFill>
              <a:highlight>
                <a:srgbClr val="FFFFFF"/>
              </a:highlight>
            </a:endParaRPr>
          </a:p>
        </p:txBody>
      </p:sp>
    </p:spTree>
    <p:extLst>
      <p:ext uri="{BB962C8B-B14F-4D97-AF65-F5344CB8AC3E}">
        <p14:creationId xmlns:p14="http://schemas.microsoft.com/office/powerpoint/2010/main" val="10879769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7EF4F3E-55A4-8A07-0F7F-398FC4128733}"/>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5DCBFAC9-44D0-F74A-6B90-3BBECB9ECF7E}"/>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31137363-ADFA-B6CF-FF6C-077E0017762E}"/>
              </a:ext>
            </a:extLst>
          </p:cNvPr>
          <p:cNvSpPr txBox="1"/>
          <p:nvPr/>
        </p:nvSpPr>
        <p:spPr>
          <a:xfrm>
            <a:off x="867278" y="609500"/>
            <a:ext cx="8276722" cy="2985402"/>
          </a:xfrm>
          <a:prstGeom prst="rect">
            <a:avLst/>
          </a:prstGeom>
          <a:noFill/>
          <a:ln>
            <a:noFill/>
          </a:ln>
        </p:spPr>
        <p:txBody>
          <a:bodyPr spcFirstLastPara="1" wrap="square" lIns="91425" tIns="91425" rIns="91425" bIns="91425" anchor="t" anchorCtr="0">
            <a:spAutoFit/>
          </a:bodyPr>
          <a:lstStyle/>
          <a:p>
            <a:pPr algn="just"/>
            <a:r>
              <a:rPr lang="pt-BR" dirty="0">
                <a:solidFill>
                  <a:schemeClr val="dk1"/>
                </a:solidFill>
                <a:highlight>
                  <a:srgbClr val="FFFFFF"/>
                </a:highlight>
              </a:rPr>
              <a:t>	A referida legislação trouxe conceitos como </a:t>
            </a:r>
            <a:r>
              <a:rPr lang="pt-BR" b="1" dirty="0">
                <a:solidFill>
                  <a:schemeClr val="dk1"/>
                </a:solidFill>
                <a:highlight>
                  <a:srgbClr val="FFFFFF"/>
                </a:highlight>
              </a:rPr>
              <a:t>neutralidade de rede (art. 9º) </a:t>
            </a:r>
            <a:r>
              <a:rPr lang="pt-BR" dirty="0">
                <a:solidFill>
                  <a:schemeClr val="dk1"/>
                </a:solidFill>
                <a:highlight>
                  <a:srgbClr val="FFFFFF"/>
                </a:highlight>
              </a:rPr>
              <a:t>e </a:t>
            </a:r>
            <a:r>
              <a:rPr lang="pt-BR" b="1" dirty="0">
                <a:solidFill>
                  <a:schemeClr val="dk1"/>
                </a:solidFill>
                <a:highlight>
                  <a:srgbClr val="FFFFFF"/>
                </a:highlight>
              </a:rPr>
              <a:t>liberdade de expressão (art. 2 e 3).</a:t>
            </a:r>
          </a:p>
          <a:p>
            <a:pPr algn="just"/>
            <a:endParaRPr lang="pt-BR" b="1" dirty="0">
              <a:solidFill>
                <a:schemeClr val="dk1"/>
              </a:solidFill>
              <a:highlight>
                <a:srgbClr val="FFFFFF"/>
              </a:highlight>
            </a:endParaRPr>
          </a:p>
          <a:p>
            <a:pPr algn="just"/>
            <a:r>
              <a:rPr lang="pt-BR" b="1" dirty="0">
                <a:solidFill>
                  <a:schemeClr val="dk1"/>
                </a:solidFill>
                <a:highlight>
                  <a:srgbClr val="FFFFFF"/>
                </a:highlight>
              </a:rPr>
              <a:t>	</a:t>
            </a:r>
            <a:r>
              <a:rPr lang="pt-BR" dirty="0">
                <a:solidFill>
                  <a:schemeClr val="dk1"/>
                </a:solidFill>
                <a:highlight>
                  <a:srgbClr val="FFFFFF"/>
                </a:highlight>
              </a:rPr>
              <a:t>Trata-se de uma Lei principiológica: a) liberdade, privacidade e direitos humanos; b) governança democrática  e colaborativa; c) universalidade; d) inovação; f) neutralidade de rede; g)inimputabilidade; i) padronização e interoperabilidade; e  j) ambiente legal regulatório.</a:t>
            </a:r>
          </a:p>
          <a:p>
            <a:pPr algn="just"/>
            <a:endParaRPr lang="pt-BR" b="1" dirty="0">
              <a:solidFill>
                <a:schemeClr val="dk1"/>
              </a:solidFill>
              <a:highlight>
                <a:srgbClr val="FFFFFF"/>
              </a:highlight>
            </a:endParaRPr>
          </a:p>
          <a:p>
            <a:pPr algn="just"/>
            <a:r>
              <a:rPr lang="pt-BR" b="1" dirty="0">
                <a:solidFill>
                  <a:schemeClr val="dk1"/>
                </a:solidFill>
                <a:highlight>
                  <a:srgbClr val="FFFFFF"/>
                </a:highlight>
              </a:rPr>
              <a:t>	</a:t>
            </a:r>
            <a:r>
              <a:rPr lang="pt-BR" dirty="0">
                <a:solidFill>
                  <a:schemeClr val="dk1"/>
                </a:solidFill>
                <a:highlight>
                  <a:srgbClr val="FFFFFF"/>
                </a:highlight>
              </a:rPr>
              <a:t>Em seu artigo 8º, versa sobre a garantia do direito à privacidade e à liberdade de expressão nas comunicações é condição para o pleno exercício do direito de acesso à internet. </a:t>
            </a:r>
          </a:p>
          <a:p>
            <a:pPr algn="just"/>
            <a:endParaRPr lang="pt-BR" b="1" dirty="0">
              <a:solidFill>
                <a:schemeClr val="dk1"/>
              </a:solidFill>
              <a:highlight>
                <a:srgbClr val="FFFFFF"/>
              </a:highlight>
            </a:endParaRPr>
          </a:p>
          <a:p>
            <a:pPr algn="just"/>
            <a:r>
              <a:rPr lang="pt-BR" b="1" dirty="0">
                <a:solidFill>
                  <a:schemeClr val="dk1"/>
                </a:solidFill>
                <a:highlight>
                  <a:srgbClr val="FFFFFF"/>
                </a:highlight>
              </a:rPr>
              <a:t>	   </a:t>
            </a:r>
            <a:r>
              <a:rPr lang="pt-BR" dirty="0">
                <a:solidFill>
                  <a:schemeClr val="dk1"/>
                </a:solidFill>
                <a:highlight>
                  <a:srgbClr val="FFFFFF"/>
                </a:highlight>
              </a:rPr>
              <a:t>Ainda sobre o referido diploma legal, podemos dizer que o marco civil da internet veio para demonstrar que a internet não é terra de ninguém. Concedendo assim, mais qualidade de direitos aos usuários.</a:t>
            </a:r>
            <a:endParaRPr b="1" dirty="0">
              <a:solidFill>
                <a:schemeClr val="dk1"/>
              </a:solidFill>
              <a:highlight>
                <a:srgbClr val="FFFFFF"/>
              </a:highlight>
            </a:endParaRPr>
          </a:p>
        </p:txBody>
      </p:sp>
    </p:spTree>
    <p:extLst>
      <p:ext uri="{BB962C8B-B14F-4D97-AF65-F5344CB8AC3E}">
        <p14:creationId xmlns:p14="http://schemas.microsoft.com/office/powerpoint/2010/main" val="4254010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CD9ED63-3B66-0FB5-BC54-CD5290E17050}"/>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C432B92-DCFF-9C31-6813-1F45FDFB7A05}"/>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D7F08205-7645-5816-F1F3-73F2D21B1CC3}"/>
              </a:ext>
            </a:extLst>
          </p:cNvPr>
          <p:cNvSpPr txBox="1"/>
          <p:nvPr/>
        </p:nvSpPr>
        <p:spPr>
          <a:xfrm>
            <a:off x="867278" y="609500"/>
            <a:ext cx="8276722" cy="3631733"/>
          </a:xfrm>
          <a:prstGeom prst="rect">
            <a:avLst/>
          </a:prstGeom>
          <a:noFill/>
          <a:ln>
            <a:noFill/>
          </a:ln>
        </p:spPr>
        <p:txBody>
          <a:bodyPr spcFirstLastPara="1" wrap="square" lIns="91425" tIns="91425" rIns="91425" bIns="91425" anchor="t" anchorCtr="0">
            <a:spAutoFit/>
          </a:bodyPr>
          <a:lstStyle/>
          <a:p>
            <a:pPr algn="just"/>
            <a:r>
              <a:rPr lang="pt-BR" dirty="0">
                <a:solidFill>
                  <a:schemeClr val="dk1"/>
                </a:solidFill>
                <a:highlight>
                  <a:srgbClr val="FFFFFF"/>
                </a:highlight>
              </a:rPr>
              <a:t>	</a:t>
            </a:r>
            <a:r>
              <a:rPr lang="pt-BR" b="1" dirty="0">
                <a:solidFill>
                  <a:schemeClr val="dk1"/>
                </a:solidFill>
                <a:highlight>
                  <a:srgbClr val="FFFFFF"/>
                </a:highlight>
              </a:rPr>
              <a:t>Lei 13.709/2018 – Lei Geral de Proteção de Dados  (LGPD)</a:t>
            </a:r>
          </a:p>
          <a:p>
            <a:pPr algn="just"/>
            <a:endParaRPr lang="pt-BR" b="1" dirty="0">
              <a:solidFill>
                <a:schemeClr val="dk1"/>
              </a:solidFill>
              <a:highlight>
                <a:srgbClr val="FFFFFF"/>
              </a:highlight>
            </a:endParaRPr>
          </a:p>
          <a:p>
            <a:pPr algn="just"/>
            <a:endParaRPr lang="pt-BR" b="1" dirty="0">
              <a:solidFill>
                <a:schemeClr val="dk1"/>
              </a:solidFill>
              <a:highlight>
                <a:srgbClr val="FFFFFF"/>
              </a:highlight>
            </a:endParaRPr>
          </a:p>
          <a:p>
            <a:pPr algn="just"/>
            <a:r>
              <a:rPr lang="pt-BR" b="1" dirty="0">
                <a:solidFill>
                  <a:schemeClr val="dk1"/>
                </a:solidFill>
                <a:highlight>
                  <a:srgbClr val="FFFFFF"/>
                </a:highlight>
              </a:rPr>
              <a:t>	</a:t>
            </a:r>
            <a:r>
              <a:rPr lang="pt-BR" dirty="0">
                <a:solidFill>
                  <a:schemeClr val="dk1"/>
                </a:solidFill>
                <a:highlight>
                  <a:srgbClr val="FFFFFF"/>
                </a:highlight>
              </a:rPr>
              <a:t>Trata-se de uma marco legal que regulamenta o </a:t>
            </a:r>
            <a:r>
              <a:rPr lang="pt-BR" b="1" dirty="0">
                <a:solidFill>
                  <a:schemeClr val="dk1"/>
                </a:solidFill>
                <a:highlight>
                  <a:srgbClr val="FFFFFF"/>
                </a:highlight>
              </a:rPr>
              <a:t>uso, a proteção e a transparência de dados pessoais </a:t>
            </a:r>
            <a:r>
              <a:rPr lang="pt-BR" dirty="0">
                <a:solidFill>
                  <a:schemeClr val="dk1"/>
                </a:solidFill>
                <a:highlight>
                  <a:srgbClr val="FFFFFF"/>
                </a:highlight>
              </a:rPr>
              <a:t> no Brasil. Um dos principais é garantir maior controle dos cidadãos sobre suas informações pessoais, exigindo o consentimento explicito para coleta e uso de dados, ou outra base legal mais adequada. Obriga a oferta de opções para o usuário visualizar, corrigir e excluir esses dados.</a:t>
            </a:r>
          </a:p>
          <a:p>
            <a:pPr algn="just"/>
            <a:endParaRPr lang="pt-BR" b="1" dirty="0">
              <a:solidFill>
                <a:schemeClr val="dk1"/>
              </a:solidFill>
              <a:highlight>
                <a:srgbClr val="FFFFFF"/>
              </a:highlight>
            </a:endParaRPr>
          </a:p>
          <a:p>
            <a:pPr algn="just"/>
            <a:r>
              <a:rPr lang="pt-BR" b="1" dirty="0">
                <a:solidFill>
                  <a:schemeClr val="dk1"/>
                </a:solidFill>
                <a:highlight>
                  <a:srgbClr val="FFFFFF"/>
                </a:highlight>
              </a:rPr>
              <a:t>	</a:t>
            </a:r>
            <a:r>
              <a:rPr lang="pt-BR" dirty="0">
                <a:solidFill>
                  <a:schemeClr val="dk1"/>
                </a:solidFill>
                <a:highlight>
                  <a:srgbClr val="FFFFFF"/>
                </a:highlight>
              </a:rPr>
              <a:t>A LGPD alterou a maneira como as empresas ou pessoas físicas que praticam atividade de cunho econômico lidam com dados pessoais em sua base de dados, incluindo ambientes virtuais. Isso significa que eles precisam mudar a maneira como coletam, armazenam, protegem e excluem esses dados. </a:t>
            </a:r>
          </a:p>
          <a:p>
            <a:pPr algn="just"/>
            <a:r>
              <a:rPr lang="pt-BR" b="1" dirty="0">
                <a:solidFill>
                  <a:schemeClr val="dk1"/>
                </a:solidFill>
                <a:highlight>
                  <a:srgbClr val="FFFFFF"/>
                </a:highlight>
              </a:rPr>
              <a:t>	</a:t>
            </a:r>
          </a:p>
          <a:p>
            <a:pPr algn="just"/>
            <a:r>
              <a:rPr lang="pt-BR" b="1" dirty="0">
                <a:solidFill>
                  <a:schemeClr val="dk1"/>
                </a:solidFill>
                <a:highlight>
                  <a:srgbClr val="FFFFFF"/>
                </a:highlight>
              </a:rPr>
              <a:t>	</a:t>
            </a:r>
            <a:r>
              <a:rPr lang="pt-BR" dirty="0">
                <a:solidFill>
                  <a:schemeClr val="dk1"/>
                </a:solidFill>
                <a:highlight>
                  <a:srgbClr val="FFFFFF"/>
                </a:highlight>
              </a:rPr>
              <a:t>A Lei Geral de Proteção de Dados Pessoais representa um marco histórico na regulamentação dos dados pessoais no Brasil, tanto em meio físico quanto digital. Aplicando-se</a:t>
            </a:r>
            <a:endParaRPr b="1" dirty="0">
              <a:solidFill>
                <a:schemeClr val="dk1"/>
              </a:solidFill>
              <a:highlight>
                <a:srgbClr val="FFFFFF"/>
              </a:highlight>
            </a:endParaRPr>
          </a:p>
        </p:txBody>
      </p:sp>
    </p:spTree>
    <p:extLst>
      <p:ext uri="{BB962C8B-B14F-4D97-AF65-F5344CB8AC3E}">
        <p14:creationId xmlns:p14="http://schemas.microsoft.com/office/powerpoint/2010/main" val="10329715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1CBF2B0C-8418-FD0E-EA4B-F7DB4A0069C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7C7AC97B-8D0F-2449-37FE-43990A569C0E}"/>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02595A17-5356-814B-3969-E19CF795B377}"/>
              </a:ext>
            </a:extLst>
          </p:cNvPr>
          <p:cNvSpPr txBox="1"/>
          <p:nvPr/>
        </p:nvSpPr>
        <p:spPr>
          <a:xfrm>
            <a:off x="867278" y="609500"/>
            <a:ext cx="8276722" cy="4062620"/>
          </a:xfrm>
          <a:prstGeom prst="rect">
            <a:avLst/>
          </a:prstGeom>
          <a:noFill/>
          <a:ln>
            <a:noFill/>
          </a:ln>
        </p:spPr>
        <p:txBody>
          <a:bodyPr spcFirstLastPara="1" wrap="square" lIns="91425" tIns="91425" rIns="91425" bIns="91425" anchor="t" anchorCtr="0">
            <a:spAutoFit/>
          </a:bodyPr>
          <a:lstStyle/>
          <a:p>
            <a:pPr algn="just"/>
            <a:r>
              <a:rPr lang="pt-BR" dirty="0">
                <a:solidFill>
                  <a:schemeClr val="dk1"/>
                </a:solidFill>
                <a:highlight>
                  <a:srgbClr val="FFFFFF"/>
                </a:highlight>
              </a:rPr>
              <a:t>para instituições públicas e privadas. A proteção de dados pessoais também consta no rol de direitos e garantias fundamentais elencados no Art. 5º, LXXIX, da CF/88, incluso a partir da promulgação da Emenda Constitucional n. 115/2022. </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Podemos dizer que a LGPD foi o resultado de um movimento social  e do esforço do governo brasileiro. A referida lei foi inspirada da GDPR (General Data </a:t>
            </a:r>
            <a:r>
              <a:rPr lang="pt-BR" dirty="0" err="1">
                <a:solidFill>
                  <a:schemeClr val="dk1"/>
                </a:solidFill>
                <a:highlight>
                  <a:srgbClr val="FFFFFF"/>
                </a:highlight>
              </a:rPr>
              <a:t>Protection</a:t>
            </a:r>
            <a:r>
              <a:rPr lang="pt-BR" dirty="0">
                <a:solidFill>
                  <a:schemeClr val="dk1"/>
                </a:solidFill>
                <a:highlight>
                  <a:srgbClr val="FFFFFF"/>
                </a:highlight>
              </a:rPr>
              <a:t> </a:t>
            </a:r>
            <a:r>
              <a:rPr lang="pt-BR" dirty="0" err="1">
                <a:solidFill>
                  <a:schemeClr val="dk1"/>
                </a:solidFill>
                <a:highlight>
                  <a:srgbClr val="FFFFFF"/>
                </a:highlight>
              </a:rPr>
              <a:t>Regulation</a:t>
            </a:r>
            <a:r>
              <a:rPr lang="pt-BR" dirty="0">
                <a:solidFill>
                  <a:schemeClr val="dk1"/>
                </a:solidFill>
                <a:highlight>
                  <a:srgbClr val="FFFFFF"/>
                </a:highlight>
              </a:rPr>
              <a:t>), da União Europeia. </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As origens da Lei Geral de Proteção de Dados:</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 Projeto de Lei 4.060/2012, foi uma iniciativa parlamentar; </a:t>
            </a:r>
          </a:p>
          <a:p>
            <a:pPr algn="just"/>
            <a:r>
              <a:rPr lang="pt-BR" dirty="0">
                <a:solidFill>
                  <a:schemeClr val="dk1"/>
                </a:solidFill>
                <a:highlight>
                  <a:srgbClr val="FFFFFF"/>
                </a:highlight>
              </a:rPr>
              <a:t>	- Projeto de Lei 5.276/2016 foi apresentado ao Presidente da República;</a:t>
            </a:r>
          </a:p>
          <a:p>
            <a:pPr algn="just"/>
            <a:r>
              <a:rPr lang="pt-BR" dirty="0">
                <a:solidFill>
                  <a:schemeClr val="dk1"/>
                </a:solidFill>
                <a:highlight>
                  <a:srgbClr val="FFFFFF"/>
                </a:highlight>
              </a:rPr>
              <a:t>	- O projeto de Lei Complementar 53/2018 foi aprovado pelo Senado em regime de urgência em julho de 2018; </a:t>
            </a:r>
          </a:p>
          <a:p>
            <a:pPr algn="just"/>
            <a:r>
              <a:rPr lang="pt-BR" dirty="0">
                <a:solidFill>
                  <a:schemeClr val="dk1"/>
                </a:solidFill>
                <a:highlight>
                  <a:srgbClr val="FFFFFF"/>
                </a:highlight>
              </a:rPr>
              <a:t>	- Em 14 de agosto de 2018 foi publicada, e em 28 de dezembro de 2018 entraram em vigor os artigos que tratam da criação da Autoridade Nacional de Proteção de Dados a ANPD e do Conselho Nacional de Proteção de Dados Pessoais e da Privacidade, CNPD.</a:t>
            </a:r>
          </a:p>
          <a:p>
            <a:pPr algn="just"/>
            <a:r>
              <a:rPr lang="pt-BR" dirty="0">
                <a:solidFill>
                  <a:schemeClr val="dk1"/>
                </a:solidFill>
                <a:highlight>
                  <a:srgbClr val="FFFFFF"/>
                </a:highlight>
              </a:rPr>
              <a:t>	</a:t>
            </a:r>
            <a:endParaRPr b="1" dirty="0">
              <a:solidFill>
                <a:schemeClr val="dk1"/>
              </a:solidFill>
              <a:highlight>
                <a:srgbClr val="FFFFFF"/>
              </a:highlight>
            </a:endParaRPr>
          </a:p>
        </p:txBody>
      </p:sp>
    </p:spTree>
    <p:extLst>
      <p:ext uri="{BB962C8B-B14F-4D97-AF65-F5344CB8AC3E}">
        <p14:creationId xmlns:p14="http://schemas.microsoft.com/office/powerpoint/2010/main" val="459485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p:cNvSpPr txBox="1"/>
          <p:nvPr/>
        </p:nvSpPr>
        <p:spPr>
          <a:xfrm>
            <a:off x="458400" y="596800"/>
            <a:ext cx="7778634" cy="3200846"/>
          </a:xfrm>
          <a:prstGeom prst="rect">
            <a:avLst/>
          </a:prstGeom>
          <a:noFill/>
          <a:ln>
            <a:noFill/>
          </a:ln>
        </p:spPr>
        <p:txBody>
          <a:bodyPr spcFirstLastPara="1" wrap="square" lIns="91425" tIns="91425" rIns="91425" bIns="91425" anchor="t" anchorCtr="0">
            <a:spAutoFit/>
          </a:bodyPr>
          <a:lstStyle/>
          <a:p>
            <a:pPr algn="just"/>
            <a:r>
              <a:rPr lang="pt-BR" sz="2800" dirty="0">
                <a:solidFill>
                  <a:schemeClr val="dk1"/>
                </a:solidFill>
                <a:highlight>
                  <a:srgbClr val="FFFFFF"/>
                </a:highlight>
              </a:rPr>
              <a:t>1 – Lei Geral de Proteção de Dados. </a:t>
            </a:r>
          </a:p>
          <a:p>
            <a:pPr algn="just"/>
            <a:endParaRPr lang="pt-BR" sz="2800" dirty="0">
              <a:solidFill>
                <a:schemeClr val="dk1"/>
              </a:solidFill>
              <a:highlight>
                <a:srgbClr val="FFFFFF"/>
              </a:highlight>
            </a:endParaRPr>
          </a:p>
          <a:p>
            <a:pPr algn="just"/>
            <a:r>
              <a:rPr lang="pt-BR" dirty="0">
                <a:solidFill>
                  <a:schemeClr val="dk1"/>
                </a:solidFill>
                <a:highlight>
                  <a:srgbClr val="FFFFFF"/>
                </a:highlight>
              </a:rPr>
              <a:t>                  Para que possamos adentrar no que dispões a LGPD se faz imprescindível um aparato histórico de como a privacidade e a necessidade de sua proteção surgiram. </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Embora já pudesse estar implícito no direito à privacidade, o direto à proteção de dados esteva previsto de maneira genérica na Declaração Universal dos Direitos Humanos, de 1948, em seu artigo 12. Senão vejamos:</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 Art. 12. Ninguém sofrerá intromissões arbitrárias na sua vida privada, na sua     família, no seu domicílio ou na sua correspondência, nem ataques à sua honra e reputação. Contra tais intromissões ou ataques toda a pessoa tem  direito a proteção da lei.”</a:t>
            </a:r>
            <a:endParaRPr dirty="0">
              <a:solidFill>
                <a:schemeClr val="dk1"/>
              </a:solidFill>
              <a:highlight>
                <a:srgbClr val="FFFFFF"/>
              </a:highligh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12A0C5C-6C12-7711-4600-EFF56F3CA20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FCE6B17-3E1A-87A3-EFE6-CFDEC1F541B5}"/>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0F79D21F-88EB-8E37-B327-0D9188945095}"/>
              </a:ext>
            </a:extLst>
          </p:cNvPr>
          <p:cNvSpPr txBox="1"/>
          <p:nvPr/>
        </p:nvSpPr>
        <p:spPr>
          <a:xfrm>
            <a:off x="508000" y="419100"/>
            <a:ext cx="8369300" cy="3816399"/>
          </a:xfrm>
          <a:prstGeom prst="rect">
            <a:avLst/>
          </a:prstGeom>
          <a:noFill/>
          <a:ln>
            <a:noFill/>
          </a:ln>
        </p:spPr>
        <p:txBody>
          <a:bodyPr spcFirstLastPara="1" wrap="square" lIns="91425" tIns="91425" rIns="91425" bIns="91425" anchor="t" anchorCtr="0">
            <a:spAutoFit/>
          </a:bodyPr>
          <a:lstStyle/>
          <a:p>
            <a:pPr algn="just"/>
            <a:r>
              <a:rPr lang="pt-BR" dirty="0">
                <a:solidFill>
                  <a:schemeClr val="dk1"/>
                </a:solidFill>
                <a:highlight>
                  <a:srgbClr val="FFFFFF"/>
                </a:highlight>
              </a:rPr>
              <a:t> 	</a:t>
            </a:r>
            <a:r>
              <a:rPr lang="pt-BR" sz="1300" dirty="0">
                <a:solidFill>
                  <a:schemeClr val="dk1"/>
                </a:solidFill>
                <a:highlight>
                  <a:srgbClr val="FFFFFF"/>
                </a:highlight>
              </a:rPr>
              <a:t> - 18 de setembro de 2020 entraram em vigor os demais artigos da lei, exceto os que tratam de sanções administrativas;</a:t>
            </a:r>
          </a:p>
          <a:p>
            <a:pPr algn="just"/>
            <a:r>
              <a:rPr lang="pt-BR" sz="1300" dirty="0">
                <a:solidFill>
                  <a:schemeClr val="dk1"/>
                </a:solidFill>
                <a:highlight>
                  <a:srgbClr val="FFFFFF"/>
                </a:highlight>
              </a:rPr>
              <a:t>	- 1º de agosto de 2021 entraram em vigor os artigos que tratam das sanções administrativas. </a:t>
            </a:r>
          </a:p>
          <a:p>
            <a:pPr algn="just"/>
            <a:endParaRPr lang="pt-BR" sz="1300" dirty="0">
              <a:solidFill>
                <a:schemeClr val="dk1"/>
              </a:solidFill>
              <a:highlight>
                <a:srgbClr val="FFFFFF"/>
              </a:highlight>
            </a:endParaRPr>
          </a:p>
          <a:p>
            <a:pPr algn="just"/>
            <a:r>
              <a:rPr lang="pt-BR" sz="1300" dirty="0">
                <a:solidFill>
                  <a:schemeClr val="dk1"/>
                </a:solidFill>
                <a:highlight>
                  <a:srgbClr val="FFFFFF"/>
                </a:highlight>
              </a:rPr>
              <a:t>	</a:t>
            </a:r>
            <a:r>
              <a:rPr lang="pt-BR" sz="1300" b="1" dirty="0">
                <a:solidFill>
                  <a:schemeClr val="dk1"/>
                </a:solidFill>
                <a:highlight>
                  <a:srgbClr val="FFFFFF"/>
                </a:highlight>
              </a:rPr>
              <a:t>Estrutura:</a:t>
            </a:r>
          </a:p>
          <a:p>
            <a:pPr algn="just"/>
            <a:endParaRPr lang="pt-BR" sz="1300" b="1" dirty="0">
              <a:solidFill>
                <a:schemeClr val="dk1"/>
              </a:solidFill>
              <a:highlight>
                <a:srgbClr val="FFFFFF"/>
              </a:highlight>
            </a:endParaRPr>
          </a:p>
          <a:p>
            <a:pPr algn="just"/>
            <a:r>
              <a:rPr lang="pt-BR" sz="1300" b="1" dirty="0">
                <a:solidFill>
                  <a:schemeClr val="dk1"/>
                </a:solidFill>
                <a:highlight>
                  <a:srgbClr val="FFFFFF"/>
                </a:highlight>
              </a:rPr>
              <a:t>	</a:t>
            </a:r>
            <a:r>
              <a:rPr lang="pt-BR" sz="1300" dirty="0">
                <a:solidFill>
                  <a:schemeClr val="dk1"/>
                </a:solidFill>
                <a:highlight>
                  <a:srgbClr val="FFFFFF"/>
                </a:highlight>
              </a:rPr>
              <a:t>Composta por 65 artigos, distribuídos em 10 Capítulos:</a:t>
            </a:r>
          </a:p>
          <a:p>
            <a:pPr algn="just"/>
            <a:endParaRPr lang="pt-BR" sz="1300" dirty="0">
              <a:solidFill>
                <a:schemeClr val="dk1"/>
              </a:solidFill>
              <a:highlight>
                <a:srgbClr val="FFFFFF"/>
              </a:highlight>
            </a:endParaRPr>
          </a:p>
          <a:p>
            <a:pPr algn="just"/>
            <a:r>
              <a:rPr lang="pt-BR" sz="1300" dirty="0">
                <a:solidFill>
                  <a:schemeClr val="dk1"/>
                </a:solidFill>
                <a:highlight>
                  <a:srgbClr val="FFFFFF"/>
                </a:highlight>
              </a:rPr>
              <a:t>	Capítulo I – Disposições Preliminares;</a:t>
            </a:r>
          </a:p>
          <a:p>
            <a:pPr algn="just"/>
            <a:r>
              <a:rPr lang="pt-BR" sz="1300" dirty="0">
                <a:solidFill>
                  <a:schemeClr val="dk1"/>
                </a:solidFill>
                <a:highlight>
                  <a:srgbClr val="FFFFFF"/>
                </a:highlight>
              </a:rPr>
              <a:t>	Capítulo II – Do Tratamento de dados pessoais;</a:t>
            </a:r>
          </a:p>
          <a:p>
            <a:pPr algn="just"/>
            <a:r>
              <a:rPr lang="pt-BR" sz="1300" dirty="0">
                <a:solidFill>
                  <a:schemeClr val="dk1"/>
                </a:solidFill>
                <a:highlight>
                  <a:srgbClr val="FFFFFF"/>
                </a:highlight>
              </a:rPr>
              <a:t>	Capítulo III – Dos Direitos do Titular;</a:t>
            </a:r>
          </a:p>
          <a:p>
            <a:pPr algn="just"/>
            <a:r>
              <a:rPr lang="pt-BR" sz="1300" dirty="0">
                <a:solidFill>
                  <a:schemeClr val="dk1"/>
                </a:solidFill>
                <a:highlight>
                  <a:srgbClr val="FFFFFF"/>
                </a:highlight>
              </a:rPr>
              <a:t>	Capítulo IV – Do Tratamento de Dados pelo Poder Público;</a:t>
            </a:r>
          </a:p>
          <a:p>
            <a:pPr algn="just"/>
            <a:r>
              <a:rPr lang="pt-BR" sz="1300" dirty="0">
                <a:solidFill>
                  <a:schemeClr val="dk1"/>
                </a:solidFill>
                <a:highlight>
                  <a:srgbClr val="FFFFFF"/>
                </a:highlight>
              </a:rPr>
              <a:t>	Capítulo V – Transferência internacional de dados;</a:t>
            </a:r>
          </a:p>
          <a:p>
            <a:pPr algn="just"/>
            <a:r>
              <a:rPr lang="pt-BR" sz="1300" dirty="0">
                <a:solidFill>
                  <a:schemeClr val="dk1"/>
                </a:solidFill>
                <a:highlight>
                  <a:srgbClr val="FFFFFF"/>
                </a:highlight>
              </a:rPr>
              <a:t>	Capítulo VI – Dos Agentes de Tratamento de dados pessoais;</a:t>
            </a:r>
          </a:p>
          <a:p>
            <a:pPr algn="just"/>
            <a:r>
              <a:rPr lang="pt-BR" sz="1300" dirty="0">
                <a:solidFill>
                  <a:schemeClr val="dk1"/>
                </a:solidFill>
                <a:highlight>
                  <a:srgbClr val="FFFFFF"/>
                </a:highlight>
              </a:rPr>
              <a:t>	Capítulo VII – Da segurança e Boas práticas;</a:t>
            </a:r>
          </a:p>
          <a:p>
            <a:pPr algn="just"/>
            <a:r>
              <a:rPr lang="pt-BR" sz="1300" dirty="0">
                <a:solidFill>
                  <a:schemeClr val="dk1"/>
                </a:solidFill>
                <a:highlight>
                  <a:srgbClr val="FFFFFF"/>
                </a:highlight>
              </a:rPr>
              <a:t>	Capítulo IX – Da ANPD e do CNPD</a:t>
            </a:r>
          </a:p>
          <a:p>
            <a:pPr algn="just"/>
            <a:r>
              <a:rPr lang="pt-BR" sz="1300" dirty="0">
                <a:solidFill>
                  <a:schemeClr val="dk1"/>
                </a:solidFill>
                <a:highlight>
                  <a:srgbClr val="FFFFFF"/>
                </a:highlight>
              </a:rPr>
              <a:t>	Capítulo X – Das disposições finais e transitórias.</a:t>
            </a:r>
          </a:p>
          <a:p>
            <a:pPr algn="just"/>
            <a:r>
              <a:rPr lang="pt-BR" dirty="0">
                <a:solidFill>
                  <a:schemeClr val="dk1"/>
                </a:solidFill>
                <a:highlight>
                  <a:srgbClr val="FFFFFF"/>
                </a:highlight>
              </a:rPr>
              <a:t>	</a:t>
            </a:r>
            <a:endParaRPr b="1" dirty="0">
              <a:solidFill>
                <a:schemeClr val="dk1"/>
              </a:solidFill>
              <a:highlight>
                <a:srgbClr val="FFFFFF"/>
              </a:highlight>
            </a:endParaRPr>
          </a:p>
        </p:txBody>
      </p:sp>
    </p:spTree>
    <p:extLst>
      <p:ext uri="{BB962C8B-B14F-4D97-AF65-F5344CB8AC3E}">
        <p14:creationId xmlns:p14="http://schemas.microsoft.com/office/powerpoint/2010/main" val="18330186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66AB9691-9F83-5163-67C1-69B51BDFF10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12219D5F-2C9F-08A7-5F5C-39AAD253474D}"/>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0124768A-0A74-4EFD-5D82-BE6E32502BA4}"/>
              </a:ext>
            </a:extLst>
          </p:cNvPr>
          <p:cNvSpPr txBox="1"/>
          <p:nvPr/>
        </p:nvSpPr>
        <p:spPr>
          <a:xfrm>
            <a:off x="508000" y="419100"/>
            <a:ext cx="8369300" cy="4062620"/>
          </a:xfrm>
          <a:prstGeom prst="rect">
            <a:avLst/>
          </a:prstGeom>
          <a:noFill/>
          <a:ln>
            <a:noFill/>
          </a:ln>
        </p:spPr>
        <p:txBody>
          <a:bodyPr spcFirstLastPara="1" wrap="square" lIns="91425" tIns="91425" rIns="91425" bIns="91425" anchor="t" anchorCtr="0">
            <a:spAutoFit/>
          </a:bodyPr>
          <a:lstStyle/>
          <a:p>
            <a:pPr algn="just"/>
            <a:r>
              <a:rPr lang="pt-BR" dirty="0">
                <a:solidFill>
                  <a:schemeClr val="dk1"/>
                </a:solidFill>
                <a:highlight>
                  <a:srgbClr val="FFFFFF"/>
                </a:highlight>
              </a:rPr>
              <a:t> 	O objetivo da LGPD é promover a circulação das informações de maneira segura. Sua regulamentação vai além de proteger liberdades e direitos fundamentais. A lei promove os dados como um ativo, como bem comum, que pode ser usado para fomentar a economia e desenvolvimento tecnológico. Ou seja, promover a circulação segura de dados e a não restrição das informações.</a:t>
            </a:r>
          </a:p>
          <a:p>
            <a:pPr algn="just"/>
            <a:endParaRPr lang="pt-BR" b="1" dirty="0">
              <a:solidFill>
                <a:schemeClr val="dk1"/>
              </a:solidFill>
              <a:highlight>
                <a:srgbClr val="FFFFFF"/>
              </a:highlight>
            </a:endParaRPr>
          </a:p>
          <a:p>
            <a:pPr algn="just"/>
            <a:r>
              <a:rPr lang="pt-BR" b="1" dirty="0">
                <a:solidFill>
                  <a:schemeClr val="dk1"/>
                </a:solidFill>
                <a:highlight>
                  <a:srgbClr val="FFFFFF"/>
                </a:highlight>
              </a:rPr>
              <a:t>	</a:t>
            </a:r>
            <a:r>
              <a:rPr lang="pt-BR" dirty="0">
                <a:solidFill>
                  <a:schemeClr val="dk1"/>
                </a:solidFill>
                <a:highlight>
                  <a:srgbClr val="FFFFFF"/>
                </a:highlight>
              </a:rPr>
              <a:t>A LGPD aplica-se a todas as pessoa físicas e jurídicas que tratem dados pessoais no Brasil, incluindo empresas públicas e privadas, independente do país em que estejam sediadas, desde que os dados sejam coletadas no território nacional.</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Para melhor compreensão é essencial entendermos o que são os dados pessoais. Os dados pessoais são informações que podem tornar uma pessoa identificada ou identificável. </a:t>
            </a:r>
            <a:r>
              <a:rPr lang="pt-BR" dirty="0" err="1">
                <a:solidFill>
                  <a:schemeClr val="dk1"/>
                </a:solidFill>
                <a:highlight>
                  <a:srgbClr val="FFFFFF"/>
                </a:highlight>
              </a:rPr>
              <a:t>Ex</a:t>
            </a:r>
            <a:r>
              <a:rPr lang="pt-BR" dirty="0">
                <a:solidFill>
                  <a:schemeClr val="dk1"/>
                </a:solidFill>
                <a:highlight>
                  <a:srgbClr val="FFFFFF"/>
                </a:highlight>
              </a:rPr>
              <a:t>: Nome, CPF, RG, endereço, profissão, telefone, data e local de nascimento, gênero, localização via GPS, foto, IP. </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Exemplo prático: A profissão por si só não vai identificar determinada pessoa, mas imaginemos o seguinte cenário: Num voo comercial, um passageiro passa mal, e os comissários perguntam se há algum médico a bordo, pois necessitam de auxílio. Ao se apresentar à tripulação  o médico se identificou ou foi identificado pelos demais em virtude de sua profissão.</a:t>
            </a:r>
            <a:endParaRPr dirty="0">
              <a:solidFill>
                <a:schemeClr val="dk1"/>
              </a:solidFill>
              <a:highlight>
                <a:srgbClr val="FFFFFF"/>
              </a:highlight>
            </a:endParaRPr>
          </a:p>
        </p:txBody>
      </p:sp>
    </p:spTree>
    <p:extLst>
      <p:ext uri="{BB962C8B-B14F-4D97-AF65-F5344CB8AC3E}">
        <p14:creationId xmlns:p14="http://schemas.microsoft.com/office/powerpoint/2010/main" val="14347669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6E25A517-FD43-7E11-3271-560563E2C0A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E98DC2B-4ADD-5F35-3572-6AD5AA4841D6}"/>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571073CD-ED7B-DD5C-C17E-ACD18E0F5811}"/>
              </a:ext>
            </a:extLst>
          </p:cNvPr>
          <p:cNvSpPr txBox="1"/>
          <p:nvPr/>
        </p:nvSpPr>
        <p:spPr>
          <a:xfrm>
            <a:off x="508000" y="419100"/>
            <a:ext cx="8369300" cy="4062620"/>
          </a:xfrm>
          <a:prstGeom prst="rect">
            <a:avLst/>
          </a:prstGeom>
          <a:noFill/>
          <a:ln>
            <a:noFill/>
          </a:ln>
        </p:spPr>
        <p:txBody>
          <a:bodyPr spcFirstLastPara="1" wrap="square" lIns="91425" tIns="91425" rIns="91425" bIns="91425" anchor="t" anchorCtr="0">
            <a:spAutoFit/>
          </a:bodyPr>
          <a:lstStyle/>
          <a:p>
            <a:pPr algn="just"/>
            <a:r>
              <a:rPr lang="pt-BR" dirty="0">
                <a:solidFill>
                  <a:schemeClr val="dk1"/>
                </a:solidFill>
                <a:highlight>
                  <a:srgbClr val="FFFFFF"/>
                </a:highlight>
              </a:rPr>
              <a:t> 	Já os dados sensíveis são aqueles que identificam uma pessoas e podem gerar discriminação se forem revelados, vez que estão diretamente ligados à sua intimidade, tendo uma categoria muito mais pessoal que os demais dados. Exemplo de dados pessoais sensíveis: raça, religião, opinião política, filiação à sindicato, dados referentes à saúde e a vida sexual; dados genéticos ou biométricos. </a:t>
            </a:r>
          </a:p>
          <a:p>
            <a:pPr algn="just"/>
            <a:r>
              <a:rPr lang="pt-BR" dirty="0">
                <a:solidFill>
                  <a:schemeClr val="dk1"/>
                </a:solidFill>
                <a:highlight>
                  <a:srgbClr val="FFFFFF"/>
                </a:highlight>
              </a:rPr>
              <a:t>	</a:t>
            </a:r>
          </a:p>
          <a:p>
            <a:pPr algn="just"/>
            <a:r>
              <a:rPr lang="pt-BR" dirty="0">
                <a:solidFill>
                  <a:schemeClr val="dk1"/>
                </a:solidFill>
                <a:highlight>
                  <a:srgbClr val="FFFFFF"/>
                </a:highlight>
              </a:rPr>
              <a:t>	Exemplo prático de vazamento de dados sensíveis: No RH de determinada empresa/órgão público, esquece-se dentro do scanner atestado de funcionário cujo CID – 10 é de uma IST, e outro funcionário o encontra, percebe do que se trata e passa a referida informação para os demais funcionários da empresa/órgão público. </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Sob esse prisma, é valido lembramos sobre a responsabilidade civil elencada nos artigos 186, 187 e 927 do Código Civil. </a:t>
            </a:r>
          </a:p>
          <a:p>
            <a:pPr algn="just"/>
            <a:r>
              <a:rPr lang="pt-BR" dirty="0">
                <a:solidFill>
                  <a:schemeClr val="dk1"/>
                </a:solidFill>
                <a:highlight>
                  <a:srgbClr val="FFFFFF"/>
                </a:highlight>
              </a:rPr>
              <a:t>	</a:t>
            </a:r>
          </a:p>
          <a:p>
            <a:pPr algn="just"/>
            <a:r>
              <a:rPr lang="pt-BR" dirty="0">
                <a:solidFill>
                  <a:schemeClr val="dk1"/>
                </a:solidFill>
                <a:highlight>
                  <a:srgbClr val="FFFFFF"/>
                </a:highlight>
              </a:rPr>
              <a:t>	O responsável que, em razão do exercício de atividade de tratamento de dados causar dano patrimonial, individual ou coletivo, é obrigado a repará-lo. Os quatro elementos que configuram a responsabilidade civil são: a conduta humana, dano/prejuízo, nexo de causalidade e culpa.</a:t>
            </a:r>
          </a:p>
          <a:p>
            <a:pPr algn="just"/>
            <a:r>
              <a:rPr lang="pt-BR" dirty="0">
                <a:solidFill>
                  <a:schemeClr val="dk1"/>
                </a:solidFill>
                <a:highlight>
                  <a:srgbClr val="FFFFFF"/>
                </a:highlight>
              </a:rPr>
              <a:t>	</a:t>
            </a:r>
            <a:endParaRPr dirty="0">
              <a:solidFill>
                <a:schemeClr val="dk1"/>
              </a:solidFill>
              <a:highlight>
                <a:srgbClr val="FFFFFF"/>
              </a:highlight>
            </a:endParaRPr>
          </a:p>
        </p:txBody>
      </p:sp>
    </p:spTree>
    <p:extLst>
      <p:ext uri="{BB962C8B-B14F-4D97-AF65-F5344CB8AC3E}">
        <p14:creationId xmlns:p14="http://schemas.microsoft.com/office/powerpoint/2010/main" val="7235732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7BB8B99-44BF-0555-9B9C-222CDEF0B4C3}"/>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45DC078-2183-30D8-932E-C6C98AB8F93D}"/>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BB83B540-AE2D-5484-67CD-2736C95F3A6D}"/>
              </a:ext>
            </a:extLst>
          </p:cNvPr>
          <p:cNvSpPr txBox="1"/>
          <p:nvPr/>
        </p:nvSpPr>
        <p:spPr>
          <a:xfrm>
            <a:off x="508000" y="419100"/>
            <a:ext cx="8369300" cy="4062620"/>
          </a:xfrm>
          <a:prstGeom prst="rect">
            <a:avLst/>
          </a:prstGeom>
          <a:noFill/>
          <a:ln>
            <a:noFill/>
          </a:ln>
        </p:spPr>
        <p:txBody>
          <a:bodyPr spcFirstLastPara="1" wrap="square" lIns="91425" tIns="91425" rIns="91425" bIns="91425" anchor="t" anchorCtr="0">
            <a:spAutoFit/>
          </a:bodyPr>
          <a:lstStyle/>
          <a:p>
            <a:pPr algn="just"/>
            <a:r>
              <a:rPr lang="pt-BR" dirty="0">
                <a:solidFill>
                  <a:schemeClr val="dk1"/>
                </a:solidFill>
                <a:highlight>
                  <a:srgbClr val="FFFFFF"/>
                </a:highlight>
              </a:rPr>
              <a:t> 	Quem infringir a LGPD fica sujeito as sansões da ADPN, como: a advertência, multa simples, multa diária, suspensão parcial ou total de funcionamento dentre outras.</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a:t>
            </a:r>
            <a:r>
              <a:rPr lang="pt-BR" b="1" dirty="0">
                <a:solidFill>
                  <a:schemeClr val="dk1"/>
                </a:solidFill>
                <a:highlight>
                  <a:srgbClr val="FFFFFF"/>
                </a:highlight>
              </a:rPr>
              <a:t>O que a Lei geral de Proteção de Dados Disciplina?</a:t>
            </a:r>
          </a:p>
          <a:p>
            <a:pPr algn="just"/>
            <a:endParaRPr lang="pt-BR" b="1" dirty="0">
              <a:solidFill>
                <a:schemeClr val="dk1"/>
              </a:solidFill>
              <a:highlight>
                <a:srgbClr val="FFFFFF"/>
              </a:highlight>
            </a:endParaRPr>
          </a:p>
          <a:p>
            <a:pPr algn="just"/>
            <a:r>
              <a:rPr lang="pt-BR" b="1" dirty="0">
                <a:solidFill>
                  <a:schemeClr val="dk1"/>
                </a:solidFill>
                <a:highlight>
                  <a:srgbClr val="FFFFFF"/>
                </a:highlight>
              </a:rPr>
              <a:t>	</a:t>
            </a:r>
            <a:r>
              <a:rPr lang="pt-BR" dirty="0">
                <a:solidFill>
                  <a:schemeClr val="dk1"/>
                </a:solidFill>
                <a:highlight>
                  <a:srgbClr val="FFFFFF"/>
                </a:highlight>
              </a:rPr>
              <a:t>A LGPD disciplina o tratamento de dados pessoais por pessoas físicas ou jurídicas, públicas ou privadas seja no meio digital ou físico, precisando assim, estar em conformidade com as exigências da lei. </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Para isso é importante adaptação à LGPD, desenvolvimento de políticas de governança eficiente; elaboração de políticas de privacidade e consentimento; treinamentos das equipes dentre outras providências que se fizerem necessárias para o plano de continuidade de negócios.</a:t>
            </a:r>
          </a:p>
          <a:p>
            <a:pPr algn="just"/>
            <a:endParaRPr lang="pt-BR" dirty="0">
              <a:solidFill>
                <a:schemeClr val="dk1"/>
              </a:solidFill>
              <a:highlight>
                <a:srgbClr val="FFFFFF"/>
              </a:highlight>
            </a:endParaRPr>
          </a:p>
          <a:p>
            <a:r>
              <a:rPr lang="pt-BR" dirty="0">
                <a:solidFill>
                  <a:schemeClr val="dk1"/>
                </a:solidFill>
                <a:highlight>
                  <a:srgbClr val="FFFFFF"/>
                </a:highlight>
              </a:rPr>
              <a:t>	</a:t>
            </a:r>
            <a:r>
              <a:rPr lang="pt-BR" dirty="0"/>
              <a:t>Ao contrário do que muitos pensam, a LGPD surgiu para impedir  de maneira alguma o tratamento de dados, mas seu objetivo que as empresas tenham uma boa governança sobre dados pessoais, com o objetivo principal de proteger a privacidade das pessoas através da proteção eficaz de dados pessoais.</a:t>
            </a:r>
          </a:p>
          <a:p>
            <a:pPr algn="just"/>
            <a:endParaRPr lang="pt-BR" dirty="0">
              <a:solidFill>
                <a:schemeClr val="dk1"/>
              </a:solidFill>
              <a:highlight>
                <a:srgbClr val="FFFFFF"/>
              </a:highlight>
            </a:endParaRPr>
          </a:p>
        </p:txBody>
      </p:sp>
    </p:spTree>
    <p:extLst>
      <p:ext uri="{BB962C8B-B14F-4D97-AF65-F5344CB8AC3E}">
        <p14:creationId xmlns:p14="http://schemas.microsoft.com/office/powerpoint/2010/main" val="8945013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2824799-4608-9867-12F7-382881255CAC}"/>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4AFDB5B-D765-3541-C59F-CA0D6272C6DB}"/>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C6116B61-A553-3553-7267-70E847F5B227}"/>
              </a:ext>
            </a:extLst>
          </p:cNvPr>
          <p:cNvSpPr txBox="1"/>
          <p:nvPr/>
        </p:nvSpPr>
        <p:spPr>
          <a:xfrm>
            <a:off x="508000" y="419100"/>
            <a:ext cx="8369300" cy="4278064"/>
          </a:xfrm>
          <a:prstGeom prst="rect">
            <a:avLst/>
          </a:prstGeom>
          <a:noFill/>
          <a:ln>
            <a:noFill/>
          </a:ln>
        </p:spPr>
        <p:txBody>
          <a:bodyPr spcFirstLastPara="1" wrap="square" lIns="91425" tIns="91425" rIns="91425" bIns="91425" anchor="t" anchorCtr="0">
            <a:spAutoFit/>
          </a:bodyPr>
          <a:lstStyle/>
          <a:p>
            <a:r>
              <a:rPr lang="pt-BR" dirty="0">
                <a:solidFill>
                  <a:schemeClr val="dk1"/>
                </a:solidFill>
                <a:highlight>
                  <a:srgbClr val="FFFFFF"/>
                </a:highlight>
              </a:rPr>
              <a:t> 	Cumpre ressaltar que a</a:t>
            </a:r>
            <a:r>
              <a:rPr lang="pt-BR" dirty="0"/>
              <a:t> privacidade está ligada a ideia de uma liberdade negativa, ou sejam de que as pessoas não infrinjam, tendo assim, dimensão individual. Portanto, podemos dizer que </a:t>
            </a:r>
            <a:r>
              <a:rPr lang="pt-BR" b="1" dirty="0"/>
              <a:t>é o direito de cada um de nós nos retirarmos da vida pública quando nos for conveniente.</a:t>
            </a:r>
            <a:endParaRPr lang="pt-BR" dirty="0"/>
          </a:p>
          <a:p>
            <a:r>
              <a:rPr lang="pt-BR" b="1" dirty="0"/>
              <a:t> </a:t>
            </a:r>
            <a:endParaRPr lang="pt-BR" dirty="0"/>
          </a:p>
          <a:p>
            <a:r>
              <a:rPr lang="pt-BR" dirty="0"/>
              <a:t>	A proteção de dados  pessoais é uma liberdade positiva, a de agir  para que sejam protegidos os dados que identificam ou possam identificar alguém. Trata-se assim de uma dimensão coletiva, pois traz aspectos procedimentais para participação na vida social.</a:t>
            </a:r>
          </a:p>
          <a:p>
            <a:endParaRPr lang="pt-BR" dirty="0"/>
          </a:p>
          <a:p>
            <a:r>
              <a:rPr lang="pt-BR" dirty="0"/>
              <a:t>	A Lei Geral de Proteção de Dados trata-se de uma legislação principiológica. De forma prática </a:t>
            </a:r>
            <a:r>
              <a:rPr lang="pt-BR" dirty="0" err="1"/>
              <a:t>Ieis</a:t>
            </a:r>
            <a:r>
              <a:rPr lang="pt-BR" dirty="0"/>
              <a:t>, diretrizes, princípios. São ideias amplas que, claro, unias, vão formatando proteções para que os dados não sejam tratados. Não traz detalhes sobre o que cada instituição precisa fazer para estar em conformidade.</a:t>
            </a:r>
          </a:p>
          <a:p>
            <a:r>
              <a:rPr lang="pt-BR" dirty="0"/>
              <a:t> </a:t>
            </a:r>
          </a:p>
          <a:p>
            <a:r>
              <a:rPr lang="pt-BR" dirty="0"/>
              <a:t>	Na LGPD encontramos os fundamentos elencados no art. 2º, os princípios no art. 6º e as hipóteses legais art. 7º e 11, mas somente a lei não oferecem o  caminho da conformidade de forma prática. </a:t>
            </a:r>
          </a:p>
          <a:p>
            <a:endParaRPr lang="pt-BR" dirty="0"/>
          </a:p>
          <a:p>
            <a:pPr algn="just"/>
            <a:endParaRPr lang="pt-BR" dirty="0"/>
          </a:p>
          <a:p>
            <a:pPr algn="just"/>
            <a:endParaRPr lang="pt-BR" dirty="0">
              <a:solidFill>
                <a:schemeClr val="dk1"/>
              </a:solidFill>
              <a:highlight>
                <a:srgbClr val="FFFFFF"/>
              </a:highlight>
            </a:endParaRPr>
          </a:p>
        </p:txBody>
      </p:sp>
    </p:spTree>
    <p:extLst>
      <p:ext uri="{BB962C8B-B14F-4D97-AF65-F5344CB8AC3E}">
        <p14:creationId xmlns:p14="http://schemas.microsoft.com/office/powerpoint/2010/main" val="31816837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13402A6-395A-9B00-034A-DA2DC611FBB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4B628651-5F8A-98E1-114B-A4B4E2CAD950}"/>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9D29FC13-FB0D-85DF-497C-FE6E83FF7496}"/>
              </a:ext>
            </a:extLst>
          </p:cNvPr>
          <p:cNvSpPr txBox="1"/>
          <p:nvPr/>
        </p:nvSpPr>
        <p:spPr>
          <a:xfrm>
            <a:off x="508000" y="419100"/>
            <a:ext cx="8369300" cy="3631733"/>
          </a:xfrm>
          <a:prstGeom prst="rect">
            <a:avLst/>
          </a:prstGeom>
          <a:noFill/>
          <a:ln>
            <a:noFill/>
          </a:ln>
        </p:spPr>
        <p:txBody>
          <a:bodyPr spcFirstLastPara="1" wrap="square" lIns="91425" tIns="91425" rIns="91425" bIns="91425" anchor="t" anchorCtr="0">
            <a:spAutoFit/>
          </a:bodyPr>
          <a:lstStyle/>
          <a:p>
            <a:r>
              <a:rPr lang="pt-BR" dirty="0">
                <a:solidFill>
                  <a:schemeClr val="dk1"/>
                </a:solidFill>
                <a:highlight>
                  <a:srgbClr val="FFFFFF"/>
                </a:highlight>
              </a:rPr>
              <a:t> 	</a:t>
            </a:r>
          </a:p>
          <a:p>
            <a:r>
              <a:rPr lang="pt-BR" dirty="0">
                <a:solidFill>
                  <a:schemeClr val="dk1"/>
                </a:solidFill>
                <a:highlight>
                  <a:srgbClr val="FFFFFF"/>
                </a:highlight>
              </a:rPr>
              <a:t>	</a:t>
            </a:r>
            <a:r>
              <a:rPr lang="pt-BR" dirty="0">
                <a:highlight>
                  <a:srgbClr val="FFFFFF"/>
                </a:highlight>
              </a:rPr>
              <a:t>São ideias amplas, que quando unidas podem formatar proteções para que os dados não sejam tratados indiscriminadamente. Portanto,  de maneira objetiva, podemos dizer que a LGPD dispõe sobre o tratamento de Dados pessoais, inclusive nos meios digitais, por pessoa natural ou por pessoa jurídica de direito público ou privado, com o objetivo de proteger os direitos fundamentais de liberdade e de privacidade e o livre desenvolvimento da personalidade da pessoa natural. (personalidade Civil, art. 2º do C.C, que vai do nascimento com vida, até a morte, com segurança jurídica). </a:t>
            </a:r>
          </a:p>
          <a:p>
            <a:endParaRPr lang="pt-BR" dirty="0">
              <a:highlight>
                <a:srgbClr val="FFFFFF"/>
              </a:highlight>
            </a:endParaRPr>
          </a:p>
          <a:p>
            <a:r>
              <a:rPr lang="pt-BR" dirty="0">
                <a:highlight>
                  <a:srgbClr val="FFFFFF"/>
                </a:highlight>
              </a:rPr>
              <a:t>	</a:t>
            </a:r>
          </a:p>
          <a:p>
            <a:r>
              <a:rPr lang="pt-BR" b="1" dirty="0">
                <a:highlight>
                  <a:srgbClr val="FFFFFF"/>
                </a:highlight>
              </a:rPr>
              <a:t>	</a:t>
            </a:r>
            <a:r>
              <a:rPr lang="pt-BR" dirty="0"/>
              <a:t>E com os objetivos implícitos da LGPD, tais como Dar tratamento em âmbito interno, conferir conformidade à legislação nacional e internacional, permitir a exploração da atividade econômica baseada em dados, coibir o uso ilícito, indiscriminado e não autorizado, bem como a imposição de limites à atuação estatal. Ou seja, não é o estado que é dono dos dados, o proprietário é o usuário e é ele quem vai decidir o que fazer ou não com eles.</a:t>
            </a:r>
            <a:endParaRPr lang="pt-BR" sz="2000" dirty="0">
              <a:highlight>
                <a:srgbClr val="FFFFFF"/>
              </a:highlight>
            </a:endParaRPr>
          </a:p>
          <a:p>
            <a:endParaRPr lang="pt-BR" dirty="0"/>
          </a:p>
          <a:p>
            <a:pPr algn="just"/>
            <a:endParaRPr lang="pt-BR" dirty="0">
              <a:solidFill>
                <a:schemeClr val="dk1"/>
              </a:solidFill>
              <a:highlight>
                <a:srgbClr val="FFFFFF"/>
              </a:highlight>
            </a:endParaRPr>
          </a:p>
        </p:txBody>
      </p:sp>
    </p:spTree>
    <p:extLst>
      <p:ext uri="{BB962C8B-B14F-4D97-AF65-F5344CB8AC3E}">
        <p14:creationId xmlns:p14="http://schemas.microsoft.com/office/powerpoint/2010/main" val="25715776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83F42159-ED51-7B39-393E-8F7E0F9A1960}"/>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67BAB0E-03EA-00CD-6E39-71A8B11A9B43}"/>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7EEA2768-6F46-8D55-55AA-DA748B2699A5}"/>
              </a:ext>
            </a:extLst>
          </p:cNvPr>
          <p:cNvSpPr txBox="1"/>
          <p:nvPr/>
        </p:nvSpPr>
        <p:spPr>
          <a:xfrm>
            <a:off x="508000" y="419100"/>
            <a:ext cx="8369300" cy="4339619"/>
          </a:xfrm>
          <a:prstGeom prst="rect">
            <a:avLst/>
          </a:prstGeom>
          <a:noFill/>
          <a:ln>
            <a:noFill/>
          </a:ln>
        </p:spPr>
        <p:txBody>
          <a:bodyPr spcFirstLastPara="1" wrap="square" lIns="91425" tIns="91425" rIns="91425" bIns="91425" anchor="t" anchorCtr="0">
            <a:spAutoFit/>
          </a:bodyPr>
          <a:lstStyle/>
          <a:p>
            <a:pPr algn="ctr"/>
            <a:r>
              <a:rPr lang="pt-BR" sz="2000" b="1" dirty="0">
                <a:solidFill>
                  <a:schemeClr val="dk1"/>
                </a:solidFill>
                <a:highlight>
                  <a:srgbClr val="FFFFFF"/>
                </a:highlight>
              </a:rPr>
              <a:t>FUNDAMENTOS</a:t>
            </a:r>
          </a:p>
          <a:p>
            <a:pPr algn="ctr"/>
            <a:endParaRPr lang="pt-BR" sz="2000" b="1" dirty="0">
              <a:solidFill>
                <a:schemeClr val="dk1"/>
              </a:solidFill>
              <a:highlight>
                <a:srgbClr val="FFFFFF"/>
              </a:highlight>
            </a:endParaRPr>
          </a:p>
          <a:p>
            <a:pPr algn="just"/>
            <a:r>
              <a:rPr lang="pt-BR" dirty="0"/>
              <a:t>	O </a:t>
            </a:r>
            <a:r>
              <a:rPr lang="pt-BR" b="1" dirty="0"/>
              <a:t>respeito à privacidade </a:t>
            </a:r>
            <a:r>
              <a:rPr lang="pt-BR" dirty="0"/>
              <a:t>ganha novo significado pois vai além da prestação negativa concebida pela CF (direito de ficar sozinho – impedir acesso a segredo ou a lugares não permitidos); impõe verdadeiras obrigações positivas de respeito e obediência aos direitos dos titulares quanto a coleta de informações, uso das informações e exposição destas.</a:t>
            </a:r>
          </a:p>
          <a:p>
            <a:pPr algn="just"/>
            <a:endParaRPr lang="pt-BR" dirty="0"/>
          </a:p>
          <a:p>
            <a:pPr algn="just"/>
            <a:r>
              <a:rPr lang="pt-BR" dirty="0"/>
              <a:t>	A </a:t>
            </a:r>
            <a:r>
              <a:rPr lang="pt-BR" b="1" dirty="0"/>
              <a:t>autodeterminação informativa</a:t>
            </a:r>
            <a:r>
              <a:rPr lang="pt-BR" dirty="0"/>
              <a:t>: é o reconhecimento do direito de que o titular deve ter o total controle – ou no mínimo a transparência – sobre a destinação dos seus dados e da sua destinação, inclusive quanto à sua metodologia.</a:t>
            </a:r>
          </a:p>
          <a:p>
            <a:pPr algn="just"/>
            <a:endParaRPr lang="pt-BR" dirty="0"/>
          </a:p>
          <a:p>
            <a:pPr algn="just"/>
            <a:r>
              <a:rPr lang="pt-BR" dirty="0"/>
              <a:t>	 A </a:t>
            </a:r>
            <a:r>
              <a:rPr lang="pt-BR" b="1" dirty="0"/>
              <a:t>liberdade de expressão, de informação, de comunicação e de opinião:</a:t>
            </a:r>
            <a:r>
              <a:rPr lang="pt-BR" dirty="0"/>
              <a:t> é inerente à condição da pessoa humana e, como tal, atende à demanda social de proporcionar o seu desenvolvimento, mediante genuína manifestação de pensamento (contrário à ideia de opiniões baseadas em </a:t>
            </a:r>
            <a:r>
              <a:rPr lang="pt-BR" dirty="0" err="1"/>
              <a:t>algorítimos</a:t>
            </a:r>
            <a:r>
              <a:rPr lang="pt-BR" dirty="0"/>
              <a:t>, ditados por modismos); (não é ilimitada).</a:t>
            </a:r>
          </a:p>
          <a:p>
            <a:pPr algn="just"/>
            <a:endParaRPr lang="pt-BR" dirty="0"/>
          </a:p>
          <a:p>
            <a:pPr algn="just"/>
            <a:endParaRPr lang="pt-BR" dirty="0"/>
          </a:p>
          <a:p>
            <a:pPr algn="just"/>
            <a:r>
              <a:rPr lang="pt-BR" sz="2000" b="1" dirty="0">
                <a:solidFill>
                  <a:schemeClr val="dk1"/>
                </a:solidFill>
                <a:highlight>
                  <a:srgbClr val="FFFFFF"/>
                </a:highlight>
              </a:rPr>
              <a:t>      </a:t>
            </a:r>
            <a:endParaRPr lang="pt-BR" dirty="0">
              <a:solidFill>
                <a:schemeClr val="dk1"/>
              </a:solidFill>
              <a:highlight>
                <a:srgbClr val="FFFFFF"/>
              </a:highlight>
            </a:endParaRPr>
          </a:p>
        </p:txBody>
      </p:sp>
    </p:spTree>
    <p:extLst>
      <p:ext uri="{BB962C8B-B14F-4D97-AF65-F5344CB8AC3E}">
        <p14:creationId xmlns:p14="http://schemas.microsoft.com/office/powerpoint/2010/main" val="21917599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64CD0167-DA58-6882-6F63-56AFCD421FCC}"/>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0D34A71-B454-1A5D-A75E-711B3D4B0A65}"/>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8C3B3ACC-1717-A52D-6A52-70F8EB784354}"/>
              </a:ext>
            </a:extLst>
          </p:cNvPr>
          <p:cNvSpPr txBox="1"/>
          <p:nvPr/>
        </p:nvSpPr>
        <p:spPr>
          <a:xfrm>
            <a:off x="508000" y="419100"/>
            <a:ext cx="8369300" cy="4801284"/>
          </a:xfrm>
          <a:prstGeom prst="rect">
            <a:avLst/>
          </a:prstGeom>
          <a:noFill/>
          <a:ln>
            <a:noFill/>
          </a:ln>
        </p:spPr>
        <p:txBody>
          <a:bodyPr spcFirstLastPara="1" wrap="square" lIns="91425" tIns="91425" rIns="91425" bIns="91425" anchor="t" anchorCtr="0">
            <a:spAutoFit/>
          </a:bodyPr>
          <a:lstStyle/>
          <a:p>
            <a:pPr algn="just"/>
            <a:r>
              <a:rPr lang="pt-BR" b="1" dirty="0"/>
              <a:t>	Inviolabilidade da intimidade, da honra e da imagem: </a:t>
            </a:r>
            <a:r>
              <a:rPr lang="pt-BR" dirty="0"/>
              <a:t>os </a:t>
            </a:r>
            <a:r>
              <a:rPr lang="pt-BR" dirty="0" err="1"/>
              <a:t>algorítimos</a:t>
            </a:r>
            <a:r>
              <a:rPr lang="pt-BR" dirty="0"/>
              <a:t> de mapeamento de perfil não podem, expor a intimidade da pessoa. </a:t>
            </a:r>
            <a:r>
              <a:rPr lang="pt-BR" dirty="0" err="1"/>
              <a:t>Ex</a:t>
            </a:r>
            <a:r>
              <a:rPr lang="pt-BR" dirty="0"/>
              <a:t>: Relevar doença, gestação, preferências políticas ou religiosas, etc... (dados sensíveis)</a:t>
            </a:r>
          </a:p>
          <a:p>
            <a:pPr algn="just"/>
            <a:r>
              <a:rPr lang="pt-BR" dirty="0"/>
              <a:t> </a:t>
            </a:r>
          </a:p>
          <a:p>
            <a:pPr algn="just"/>
            <a:r>
              <a:rPr lang="pt-BR" b="1" dirty="0"/>
              <a:t>	Desenvolvimento econômico e tecnológico e a inovação:</a:t>
            </a:r>
            <a:r>
              <a:rPr lang="pt-BR" dirty="0"/>
              <a:t> Se de um lado a proteção de dados impede a transgressão da intimidade, por outro não deve impedir o desenvolvimento econômico e tecnológico. A tecnologia deve existir e evoluir para atender aos anseios da humanidade, não deve também ganhar contornos de autossuficiência e nem mesmo sobreposição. O lucro deve ser almejado, mas não admitido quando violar a privacidade do titular.</a:t>
            </a:r>
          </a:p>
          <a:p>
            <a:r>
              <a:rPr lang="pt-BR" dirty="0"/>
              <a:t> </a:t>
            </a:r>
          </a:p>
          <a:p>
            <a:r>
              <a:rPr lang="pt-BR" b="1" dirty="0"/>
              <a:t>	Livre Iniciativa, livre concorrência e a defesa do consumidor: </a:t>
            </a:r>
            <a:r>
              <a:rPr lang="pt-BR" dirty="0"/>
              <a:t>Deve haver uma compatibilização entre a privacidade e a exploração da atividade empresarial baseada em dados.</a:t>
            </a:r>
          </a:p>
          <a:p>
            <a:endParaRPr lang="pt-BR" dirty="0"/>
          </a:p>
          <a:p>
            <a:r>
              <a:rPr lang="pt-BR" dirty="0"/>
              <a:t>	É a </a:t>
            </a:r>
            <a:r>
              <a:rPr lang="pt-BR" b="1" dirty="0"/>
              <a:t>segurança jurídica do respeito aos direitos dos titulares</a:t>
            </a:r>
            <a:r>
              <a:rPr lang="pt-BR" dirty="0"/>
              <a:t>, de um lado, e de outro, da possibilidade da exploração da atividade econômica que é responsável pelo próprio desenvolvimento da sociedade, atingível mediante estabelecimento de pontos de equilíbrio na coexistência desses interesses antagônicos.</a:t>
            </a:r>
          </a:p>
          <a:p>
            <a:endParaRPr lang="pt-BR" dirty="0"/>
          </a:p>
          <a:p>
            <a:pPr algn="just"/>
            <a:endParaRPr lang="pt-BR" dirty="0"/>
          </a:p>
          <a:p>
            <a:pPr algn="just"/>
            <a:endParaRPr lang="pt-BR" dirty="0"/>
          </a:p>
          <a:p>
            <a:pPr algn="just"/>
            <a:r>
              <a:rPr lang="pt-BR" sz="2000" b="1" dirty="0">
                <a:solidFill>
                  <a:schemeClr val="dk1"/>
                </a:solidFill>
                <a:highlight>
                  <a:srgbClr val="FFFFFF"/>
                </a:highlight>
              </a:rPr>
              <a:t>      </a:t>
            </a:r>
            <a:endParaRPr lang="pt-BR" dirty="0">
              <a:solidFill>
                <a:schemeClr val="dk1"/>
              </a:solidFill>
              <a:highlight>
                <a:srgbClr val="FFFFFF"/>
              </a:highlight>
            </a:endParaRPr>
          </a:p>
        </p:txBody>
      </p:sp>
    </p:spTree>
    <p:extLst>
      <p:ext uri="{BB962C8B-B14F-4D97-AF65-F5344CB8AC3E}">
        <p14:creationId xmlns:p14="http://schemas.microsoft.com/office/powerpoint/2010/main" val="31437050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82A7ED9-650C-68A9-1912-424296B44B6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02FAB55-CF44-0919-9713-F3AA7B76B65C}"/>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17373739-8BBB-2454-6447-CC467BD889AA}"/>
              </a:ext>
            </a:extLst>
          </p:cNvPr>
          <p:cNvSpPr txBox="1"/>
          <p:nvPr/>
        </p:nvSpPr>
        <p:spPr>
          <a:xfrm>
            <a:off x="508000" y="419100"/>
            <a:ext cx="8369300" cy="4154953"/>
          </a:xfrm>
          <a:prstGeom prst="rect">
            <a:avLst/>
          </a:prstGeom>
          <a:noFill/>
          <a:ln>
            <a:noFill/>
          </a:ln>
        </p:spPr>
        <p:txBody>
          <a:bodyPr spcFirstLastPara="1" wrap="square" lIns="91425" tIns="91425" rIns="91425" bIns="91425" anchor="t" anchorCtr="0">
            <a:spAutoFit/>
          </a:bodyPr>
          <a:lstStyle/>
          <a:p>
            <a:pPr algn="just"/>
            <a:r>
              <a:rPr lang="pt-BR" b="1" dirty="0"/>
              <a:t>	Direitos humanos, o livre desenvolvimento da personalidade, a dignidade e o exercício da cidadania pela pessoas naturais:</a:t>
            </a:r>
            <a:r>
              <a:rPr lang="pt-BR" dirty="0"/>
              <a:t> Como manifestação da personalidade humana, esses direitos decorrem da dignidade da pessoa humana. Não sofrer críticas por seus pensamentos.</a:t>
            </a:r>
          </a:p>
          <a:p>
            <a:pPr algn="just"/>
            <a:endParaRPr lang="pt-BR" dirty="0"/>
          </a:p>
          <a:p>
            <a:pPr algn="just"/>
            <a:r>
              <a:rPr lang="pt-BR" dirty="0"/>
              <a:t>		</a:t>
            </a:r>
            <a:r>
              <a:rPr lang="pt-BR" b="1" dirty="0"/>
              <a:t>NOMENCLATURAS</a:t>
            </a:r>
          </a:p>
          <a:p>
            <a:pPr algn="just"/>
            <a:endParaRPr lang="pt-BR" b="1" dirty="0"/>
          </a:p>
          <a:p>
            <a:pPr algn="just"/>
            <a:r>
              <a:rPr lang="pt-BR" b="1" dirty="0"/>
              <a:t>Dado pessoal</a:t>
            </a:r>
            <a:r>
              <a:rPr lang="pt-BR" dirty="0"/>
              <a:t>: toda informação relacionada a pessoa natural identificada ou identificável;</a:t>
            </a:r>
          </a:p>
          <a:p>
            <a:pPr algn="just"/>
            <a:endParaRPr lang="pt-BR" dirty="0"/>
          </a:p>
          <a:p>
            <a:pPr algn="just"/>
            <a:r>
              <a:rPr lang="pt-BR" b="1" dirty="0"/>
              <a:t>Dado pessoa sensível</a:t>
            </a:r>
            <a:r>
              <a:rPr lang="pt-BR" dirty="0"/>
              <a:t>: trata-se de um dado pessoal sobre origem racial ou étnica, convicção religiosa, opinião política, filiação a sindicato ou a organização de caráter religioso, filosófico ou político, dado referente à saúde ou à vida sexual, dado genético ou biométrico, quando vinculado a uma pessoa natural.</a:t>
            </a:r>
          </a:p>
          <a:p>
            <a:pPr algn="just"/>
            <a:endParaRPr lang="pt-BR" dirty="0"/>
          </a:p>
          <a:p>
            <a:pPr algn="just"/>
            <a:r>
              <a:rPr lang="pt-BR" b="1" dirty="0"/>
              <a:t>Dano anonimizado</a:t>
            </a:r>
            <a:r>
              <a:rPr lang="pt-BR" dirty="0"/>
              <a:t>: um dado relativo a titular que não possa ser identificado, considerando a utilização de meios técnicos razoáveis e disponíveis na ocasião de seu tratamento.</a:t>
            </a:r>
          </a:p>
          <a:p>
            <a:pPr algn="just"/>
            <a:endParaRPr lang="pt-BR" dirty="0"/>
          </a:p>
          <a:p>
            <a:pPr algn="just"/>
            <a:r>
              <a:rPr lang="pt-BR" b="1" dirty="0"/>
              <a:t>Banco de dados</a:t>
            </a:r>
            <a:r>
              <a:rPr lang="pt-BR" dirty="0"/>
              <a:t>: é o conjunto estruturado de dados pessoais, estabelecido em um ou em vários locais, em suporte eletrônico ou físico.</a:t>
            </a:r>
            <a:r>
              <a:rPr lang="pt-BR" sz="2000" b="1" dirty="0">
                <a:solidFill>
                  <a:schemeClr val="dk1"/>
                </a:solidFill>
                <a:highlight>
                  <a:srgbClr val="FFFFFF"/>
                </a:highlight>
              </a:rPr>
              <a:t>      </a:t>
            </a:r>
            <a:endParaRPr lang="pt-BR" dirty="0">
              <a:solidFill>
                <a:schemeClr val="dk1"/>
              </a:solidFill>
              <a:highlight>
                <a:srgbClr val="FFFFFF"/>
              </a:highlight>
            </a:endParaRPr>
          </a:p>
        </p:txBody>
      </p:sp>
    </p:spTree>
    <p:extLst>
      <p:ext uri="{BB962C8B-B14F-4D97-AF65-F5344CB8AC3E}">
        <p14:creationId xmlns:p14="http://schemas.microsoft.com/office/powerpoint/2010/main" val="13054168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07C4480-A9FC-EEF6-DBD0-6C6B627BA70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B84BEFB-3EB7-CC4D-0EAD-BD2E65B7BE05}"/>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C65E2D9F-5323-3C8C-5350-D4C9812C676D}"/>
              </a:ext>
            </a:extLst>
          </p:cNvPr>
          <p:cNvSpPr txBox="1"/>
          <p:nvPr/>
        </p:nvSpPr>
        <p:spPr>
          <a:xfrm>
            <a:off x="508000" y="419100"/>
            <a:ext cx="8369300" cy="3416290"/>
          </a:xfrm>
          <a:prstGeom prst="rect">
            <a:avLst/>
          </a:prstGeom>
          <a:noFill/>
          <a:ln>
            <a:noFill/>
          </a:ln>
        </p:spPr>
        <p:txBody>
          <a:bodyPr spcFirstLastPara="1" wrap="square" lIns="91425" tIns="91425" rIns="91425" bIns="91425" anchor="t" anchorCtr="0">
            <a:spAutoFit/>
          </a:bodyPr>
          <a:lstStyle/>
          <a:p>
            <a:pPr algn="just"/>
            <a:r>
              <a:rPr lang="pt-BR" b="1" dirty="0"/>
              <a:t>Titular</a:t>
            </a:r>
            <a:r>
              <a:rPr lang="pt-BR" dirty="0"/>
              <a:t>: é pessoa natural a que se refere os dados pessoais quais são objeto de tratamento.</a:t>
            </a:r>
          </a:p>
          <a:p>
            <a:pPr algn="just"/>
            <a:endParaRPr lang="pt-BR" dirty="0"/>
          </a:p>
          <a:p>
            <a:pPr algn="just"/>
            <a:r>
              <a:rPr lang="pt-BR" b="1" dirty="0"/>
              <a:t>Controlador</a:t>
            </a:r>
            <a:r>
              <a:rPr lang="pt-BR" dirty="0"/>
              <a:t>: como a pessoa natural ou jurídica, de direito público ou privado, a quem competem as decisões referentes ao tratamento de dados pessoais.</a:t>
            </a:r>
          </a:p>
          <a:p>
            <a:pPr algn="just"/>
            <a:endParaRPr lang="pt-BR" dirty="0"/>
          </a:p>
          <a:p>
            <a:pPr algn="just"/>
            <a:r>
              <a:rPr lang="pt-BR" b="1" dirty="0"/>
              <a:t>Operador</a:t>
            </a:r>
            <a:r>
              <a:rPr lang="pt-BR" dirty="0"/>
              <a:t>: é a pessoa natural ou jurídica, de direito público ou privado, que realiza o tratamento de dados pessoais em nome do controlador.</a:t>
            </a:r>
          </a:p>
          <a:p>
            <a:pPr algn="just"/>
            <a:endParaRPr lang="pt-BR" dirty="0"/>
          </a:p>
          <a:p>
            <a:pPr algn="just"/>
            <a:r>
              <a:rPr lang="pt-BR" b="1" dirty="0"/>
              <a:t>Encarregado: </a:t>
            </a:r>
            <a:r>
              <a:rPr lang="pt-BR" dirty="0"/>
              <a:t>é a pessoa  indicada pelo controlador e operador para atuar como canal de comunicação entre o controlador, os titulares, os titulares dos dados e a Autoridade Nacional de Proteção de Dados (ANPD).</a:t>
            </a:r>
          </a:p>
          <a:p>
            <a:pPr algn="just"/>
            <a:endParaRPr lang="pt-BR" dirty="0"/>
          </a:p>
          <a:p>
            <a:r>
              <a:rPr lang="pt-BR" b="1" dirty="0"/>
              <a:t>Agentes de tratamento</a:t>
            </a:r>
            <a:r>
              <a:rPr lang="pt-BR" dirty="0"/>
              <a:t>: são o controlador e o operador para fins jurídicos</a:t>
            </a:r>
          </a:p>
          <a:p>
            <a:pPr algn="just"/>
            <a:endParaRPr lang="pt-BR" dirty="0"/>
          </a:p>
          <a:p>
            <a:pPr algn="just"/>
            <a:endParaRPr lang="pt-BR" dirty="0">
              <a:solidFill>
                <a:schemeClr val="dk1"/>
              </a:solidFill>
              <a:highlight>
                <a:srgbClr val="FFFFFF"/>
              </a:highlight>
            </a:endParaRPr>
          </a:p>
        </p:txBody>
      </p:sp>
    </p:spTree>
    <p:extLst>
      <p:ext uri="{BB962C8B-B14F-4D97-AF65-F5344CB8AC3E}">
        <p14:creationId xmlns:p14="http://schemas.microsoft.com/office/powerpoint/2010/main" val="2329295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55520C97-3B0D-5C4D-A7DB-BEF7B13E706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7C14B93-715C-A572-760C-4185ADFE9301}"/>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FC0B3A21-3F48-23F5-EF99-42A49B6B10D6}"/>
              </a:ext>
            </a:extLst>
          </p:cNvPr>
          <p:cNvSpPr txBox="1"/>
          <p:nvPr/>
        </p:nvSpPr>
        <p:spPr>
          <a:xfrm>
            <a:off x="458400" y="596800"/>
            <a:ext cx="7778634" cy="3370123"/>
          </a:xfrm>
          <a:prstGeom prst="rect">
            <a:avLst/>
          </a:prstGeom>
          <a:noFill/>
          <a:ln>
            <a:noFill/>
          </a:ln>
        </p:spPr>
        <p:txBody>
          <a:bodyPr spcFirstLastPara="1" wrap="square" lIns="91425" tIns="91425" rIns="91425" bIns="91425" anchor="t" anchorCtr="0">
            <a:spAutoFit/>
          </a:bodyPr>
          <a:lstStyle/>
          <a:p>
            <a:pPr algn="just"/>
            <a:r>
              <a:rPr lang="pt-BR" sz="2800" dirty="0">
                <a:solidFill>
                  <a:schemeClr val="dk1"/>
                </a:solidFill>
                <a:highlight>
                  <a:srgbClr val="FFFFFF"/>
                </a:highlight>
              </a:rPr>
              <a:t> </a:t>
            </a:r>
            <a:r>
              <a:rPr lang="pt-BR" dirty="0">
                <a:solidFill>
                  <a:schemeClr val="dk1"/>
                </a:solidFill>
                <a:highlight>
                  <a:srgbClr val="FFFFFF"/>
                </a:highlight>
              </a:rPr>
              <a:t>A referida proteção de privacidade, encontrava-se prevista também no artigo 11,  do Pacto de San Jose da Costa Rica, 1969, mas que entrou em vigor internacionalmente em 1978. </a:t>
            </a:r>
          </a:p>
          <a:p>
            <a:pPr algn="just"/>
            <a:endParaRPr lang="pt-BR" sz="1200" dirty="0">
              <a:solidFill>
                <a:schemeClr val="dk1"/>
              </a:solidFill>
              <a:highlight>
                <a:srgbClr val="FFFFFF"/>
              </a:highlight>
            </a:endParaRPr>
          </a:p>
          <a:p>
            <a:pPr algn="just"/>
            <a:r>
              <a:rPr lang="pt-BR" sz="1300" i="1" dirty="0">
                <a:solidFill>
                  <a:schemeClr val="dk1"/>
                </a:solidFill>
                <a:highlight>
                  <a:srgbClr val="FFFFFF"/>
                </a:highlight>
              </a:rPr>
              <a:t>“ Artigo 11 (...)</a:t>
            </a:r>
          </a:p>
          <a:p>
            <a:pPr algn="just"/>
            <a:r>
              <a:rPr lang="pt-BR" sz="1300" i="1" dirty="0">
                <a:solidFill>
                  <a:schemeClr val="dk1"/>
                </a:solidFill>
                <a:highlight>
                  <a:srgbClr val="FFFFFF"/>
                </a:highlight>
              </a:rPr>
              <a:t>Proteção da Honra e da Dignidade.</a:t>
            </a:r>
          </a:p>
          <a:p>
            <a:pPr algn="just"/>
            <a:endParaRPr lang="pt-BR" sz="1300" i="1" dirty="0">
              <a:solidFill>
                <a:schemeClr val="dk1"/>
              </a:solidFill>
              <a:highlight>
                <a:srgbClr val="FFFFFF"/>
              </a:highlight>
            </a:endParaRPr>
          </a:p>
          <a:p>
            <a:pPr marL="228600" indent="-228600" algn="just">
              <a:buAutoNum type="arabicPeriod"/>
            </a:pPr>
            <a:r>
              <a:rPr lang="pt-BR" sz="1300" i="1" dirty="0">
                <a:solidFill>
                  <a:schemeClr val="dk1"/>
                </a:solidFill>
                <a:highlight>
                  <a:srgbClr val="FFFFFF"/>
                </a:highlight>
              </a:rPr>
              <a:t>Toda Pessoa tem direito ao respeito de sua honra e ao reconhecimento de sua dignidade.</a:t>
            </a:r>
          </a:p>
          <a:p>
            <a:pPr marL="228600" indent="-228600" algn="just">
              <a:buAutoNum type="arabicPeriod" startAt="2"/>
            </a:pPr>
            <a:r>
              <a:rPr lang="pt-BR" sz="1300" i="1" dirty="0">
                <a:solidFill>
                  <a:schemeClr val="dk1"/>
                </a:solidFill>
                <a:highlight>
                  <a:srgbClr val="FFFFFF"/>
                </a:highlight>
              </a:rPr>
              <a:t>Ninguém pode ser objeto de ingerências arbitrárias ou abusivas em sua vida privada, na sua família, em seu domicílio ou em sua correspondência, nem ofensas ilegais à sua honra ou reputação.</a:t>
            </a:r>
          </a:p>
          <a:p>
            <a:pPr marL="228600" indent="-228600" algn="just">
              <a:buAutoNum type="arabicPeriod" startAt="2"/>
            </a:pPr>
            <a:r>
              <a:rPr lang="pt-BR" sz="1300" i="1" dirty="0">
                <a:solidFill>
                  <a:schemeClr val="dk1"/>
                </a:solidFill>
                <a:highlight>
                  <a:srgbClr val="FFFFFF"/>
                </a:highlight>
              </a:rPr>
              <a:t>Toda pessoa tem direito à proteção da lei contra tais ingerências ou tais ofensas. (...)”</a:t>
            </a:r>
          </a:p>
          <a:p>
            <a:pPr marL="228600" indent="-228600" algn="just">
              <a:buAutoNum type="arabicPeriod" startAt="2"/>
            </a:pPr>
            <a:endParaRPr lang="pt-BR" sz="1050" dirty="0">
              <a:solidFill>
                <a:schemeClr val="dk1"/>
              </a:solidFill>
              <a:highlight>
                <a:srgbClr val="FFFFFF"/>
              </a:highlight>
            </a:endParaRPr>
          </a:p>
          <a:p>
            <a:pPr marL="228600" indent="-228600" algn="just">
              <a:buAutoNum type="arabicPeriod" startAt="2"/>
            </a:pPr>
            <a:endParaRPr lang="pt-BR" sz="1050" dirty="0">
              <a:solidFill>
                <a:schemeClr val="dk1"/>
              </a:solidFill>
              <a:highlight>
                <a:srgbClr val="FFFFFF"/>
              </a:highlight>
            </a:endParaRPr>
          </a:p>
          <a:p>
            <a:pPr algn="just"/>
            <a:r>
              <a:rPr lang="pt-BR" dirty="0">
                <a:solidFill>
                  <a:schemeClr val="dk1"/>
                </a:solidFill>
                <a:highlight>
                  <a:srgbClr val="FFFFFF"/>
                </a:highlight>
              </a:rPr>
              <a:t> Já em solo Europeu, aparece também de maneira genérica no artigo 8º da Convenção para Proteção do Homem e das Liberdades Fundamentais, de 1950, conforme segue: </a:t>
            </a:r>
            <a:endParaRPr dirty="0">
              <a:solidFill>
                <a:schemeClr val="dk1"/>
              </a:solidFill>
              <a:highlight>
                <a:srgbClr val="FFFFFF"/>
              </a:highlight>
            </a:endParaRPr>
          </a:p>
        </p:txBody>
      </p:sp>
    </p:spTree>
    <p:extLst>
      <p:ext uri="{BB962C8B-B14F-4D97-AF65-F5344CB8AC3E}">
        <p14:creationId xmlns:p14="http://schemas.microsoft.com/office/powerpoint/2010/main" val="22146867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3213CAD-95D6-60F0-EFA7-CD2AF913E4AF}"/>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55CA5A9A-0523-F3D6-7A57-D3831C8359E0}"/>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FFE2FAA6-B034-ADE2-5106-8C24E6D23542}"/>
              </a:ext>
            </a:extLst>
          </p:cNvPr>
          <p:cNvSpPr txBox="1"/>
          <p:nvPr/>
        </p:nvSpPr>
        <p:spPr>
          <a:xfrm>
            <a:off x="508000" y="419100"/>
            <a:ext cx="8369300" cy="4493508"/>
          </a:xfrm>
          <a:prstGeom prst="rect">
            <a:avLst/>
          </a:prstGeom>
          <a:noFill/>
          <a:ln>
            <a:noFill/>
          </a:ln>
        </p:spPr>
        <p:txBody>
          <a:bodyPr spcFirstLastPara="1" wrap="square" lIns="91425" tIns="91425" rIns="91425" bIns="91425" anchor="t" anchorCtr="0">
            <a:spAutoFit/>
          </a:bodyPr>
          <a:lstStyle/>
          <a:p>
            <a:pPr algn="just"/>
            <a:r>
              <a:rPr lang="pt-BR" b="1" dirty="0"/>
              <a:t>Tratamento</a:t>
            </a:r>
            <a:r>
              <a:rPr lang="pt-BR" dirty="0"/>
              <a:t>: é considerado como toda operação realizada com dados pessoais, como as que se referem a coleta, produção, recepção, classificação, utilização, acesso, reprodução, transmissão, distribuição, processamento, processamento, arquivamento, armazenamento, eliminação, avaliação ou controle da informação, modificação, comunicação, transferência, difusão ou extração. (Rol exemplificativo e não taxativo)</a:t>
            </a:r>
          </a:p>
          <a:p>
            <a:pPr algn="just"/>
            <a:endParaRPr lang="pt-BR" dirty="0"/>
          </a:p>
          <a:p>
            <a:pPr algn="just"/>
            <a:r>
              <a:rPr lang="pt-BR" b="1" dirty="0"/>
              <a:t>Anonimização</a:t>
            </a:r>
            <a:r>
              <a:rPr lang="pt-BR" dirty="0"/>
              <a:t>: utilização de meios técnicos razoáveis e disponíveis no momento do tratamento, por meio dos quais um dado perde a possibilidade de associação, direta ou indireta, a um indivíduo.</a:t>
            </a:r>
          </a:p>
          <a:p>
            <a:pPr algn="just"/>
            <a:endParaRPr lang="pt-BR" dirty="0"/>
          </a:p>
          <a:p>
            <a:pPr algn="just"/>
            <a:r>
              <a:rPr lang="pt-BR" b="1" dirty="0"/>
              <a:t>Consentimento</a:t>
            </a:r>
            <a:r>
              <a:rPr lang="pt-BR" dirty="0"/>
              <a:t>: é a manifestação livre, informada e inequívoca pela qual o titular concorda com o tratamento de seus dados pessoais para uma finalidade determinada.</a:t>
            </a:r>
          </a:p>
          <a:p>
            <a:pPr algn="just"/>
            <a:endParaRPr lang="pt-BR" dirty="0"/>
          </a:p>
          <a:p>
            <a:pPr algn="just"/>
            <a:r>
              <a:rPr lang="pt-BR" b="1" dirty="0"/>
              <a:t>Bloqueio</a:t>
            </a:r>
            <a:r>
              <a:rPr lang="pt-BR" dirty="0"/>
              <a:t>: a suspensão temporária de qualquer operação de tratamento, mediante guarda do dado pessoal ou do banco de dados.</a:t>
            </a:r>
          </a:p>
          <a:p>
            <a:pPr algn="just"/>
            <a:endParaRPr lang="pt-BR" dirty="0"/>
          </a:p>
          <a:p>
            <a:r>
              <a:rPr lang="pt-BR" b="1" dirty="0"/>
              <a:t>Bloqueio</a:t>
            </a:r>
            <a:r>
              <a:rPr lang="pt-BR" dirty="0"/>
              <a:t>: a suspensão temporária de qualquer operação de tratamento, mediante guarda do dado pessoal ou do banco de dados.</a:t>
            </a:r>
          </a:p>
          <a:p>
            <a:pPr algn="just"/>
            <a:endParaRPr lang="pt-BR" dirty="0"/>
          </a:p>
          <a:p>
            <a:pPr algn="just"/>
            <a:endParaRPr lang="pt-BR" dirty="0"/>
          </a:p>
          <a:p>
            <a:pPr algn="just"/>
            <a:endParaRPr lang="pt-BR" dirty="0">
              <a:solidFill>
                <a:schemeClr val="dk1"/>
              </a:solidFill>
              <a:highlight>
                <a:srgbClr val="FFFFFF"/>
              </a:highlight>
            </a:endParaRPr>
          </a:p>
        </p:txBody>
      </p:sp>
    </p:spTree>
    <p:extLst>
      <p:ext uri="{BB962C8B-B14F-4D97-AF65-F5344CB8AC3E}">
        <p14:creationId xmlns:p14="http://schemas.microsoft.com/office/powerpoint/2010/main" val="24307293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202B80F0-44A2-F62E-F985-A29C7CEFD8A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1B989B70-47C7-3F0E-181B-E912A7085AA4}"/>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E576F9E3-1D04-F3BF-070D-0E91FC7D4271}"/>
              </a:ext>
            </a:extLst>
          </p:cNvPr>
          <p:cNvSpPr txBox="1"/>
          <p:nvPr/>
        </p:nvSpPr>
        <p:spPr>
          <a:xfrm>
            <a:off x="508000" y="419100"/>
            <a:ext cx="8369300" cy="4278064"/>
          </a:xfrm>
          <a:prstGeom prst="rect">
            <a:avLst/>
          </a:prstGeom>
          <a:noFill/>
          <a:ln>
            <a:noFill/>
          </a:ln>
        </p:spPr>
        <p:txBody>
          <a:bodyPr spcFirstLastPara="1" wrap="square" lIns="91425" tIns="91425" rIns="91425" bIns="91425" anchor="t" anchorCtr="0">
            <a:spAutoFit/>
          </a:bodyPr>
          <a:lstStyle/>
          <a:p>
            <a:r>
              <a:rPr lang="pt-BR" b="1" dirty="0"/>
              <a:t>Eliminação</a:t>
            </a:r>
            <a:r>
              <a:rPr lang="pt-BR" dirty="0"/>
              <a:t>: trata-se de exclusão de dado ou de conjunto de dados armazenados em banco de dados, independentemente do procedimento empregado.</a:t>
            </a:r>
          </a:p>
          <a:p>
            <a:endParaRPr lang="pt-BR" dirty="0"/>
          </a:p>
          <a:p>
            <a:r>
              <a:rPr lang="pt-BR" b="1" dirty="0"/>
              <a:t>Transferência internacional de dados</a:t>
            </a:r>
            <a:r>
              <a:rPr lang="pt-BR" dirty="0"/>
              <a:t>: como uma transferência de dados pessoais para país estrangeiro ou organismo internacional do qual o país seja membro.</a:t>
            </a:r>
          </a:p>
          <a:p>
            <a:endParaRPr lang="pt-BR" dirty="0"/>
          </a:p>
          <a:p>
            <a:r>
              <a:rPr lang="pt-BR" b="1" dirty="0"/>
              <a:t>Uso compartilhado de dados</a:t>
            </a:r>
            <a:r>
              <a:rPr lang="pt-BR" dirty="0"/>
              <a:t>: é a comunicação, difusão, transferência internacional, interconexão de dados pessoais ou tratamento compartilhado  de banco de dados pessoais por órgãos e entidades públicos no cumprimento de suas competências legais, ou entre esses entes privados, reciprocamente, com autorização específica, para uma ou mais modalidades de tratamento permitidas por esses entes públicos, ou entre entes privados.</a:t>
            </a:r>
          </a:p>
          <a:p>
            <a:endParaRPr lang="pt-BR" dirty="0"/>
          </a:p>
          <a:p>
            <a:r>
              <a:rPr lang="pt-BR" b="1" dirty="0"/>
              <a:t>Relatório do impacto à proteção de dados pessoais</a:t>
            </a:r>
            <a:r>
              <a:rPr lang="pt-BR" dirty="0"/>
              <a:t>: como uma documentação do controlador que contém descrição dos processos de tratamento de dados pessoais que podem gerar riscos às liberdades civis e aos direitos fundamentais, bem como medidas, salvaguardas e mecanismos de mitigação de risco.</a:t>
            </a:r>
          </a:p>
          <a:p>
            <a:pPr algn="just"/>
            <a:endParaRPr lang="pt-BR" dirty="0"/>
          </a:p>
          <a:p>
            <a:pPr algn="just"/>
            <a:endParaRPr lang="pt-BR" dirty="0"/>
          </a:p>
          <a:p>
            <a:pPr algn="just"/>
            <a:endParaRPr lang="pt-BR" dirty="0">
              <a:solidFill>
                <a:schemeClr val="dk1"/>
              </a:solidFill>
              <a:highlight>
                <a:srgbClr val="FFFFFF"/>
              </a:highlight>
            </a:endParaRPr>
          </a:p>
        </p:txBody>
      </p:sp>
    </p:spTree>
    <p:extLst>
      <p:ext uri="{BB962C8B-B14F-4D97-AF65-F5344CB8AC3E}">
        <p14:creationId xmlns:p14="http://schemas.microsoft.com/office/powerpoint/2010/main" val="10600661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18BFAAED-3957-6A3C-1082-212F65A425C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45D7ED20-C979-4E07-390E-5FB72DEA8779}"/>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CACDBCD6-CEF3-2B8A-524F-DEE140BAD7C8}"/>
              </a:ext>
            </a:extLst>
          </p:cNvPr>
          <p:cNvSpPr txBox="1"/>
          <p:nvPr/>
        </p:nvSpPr>
        <p:spPr>
          <a:xfrm>
            <a:off x="508000" y="419100"/>
            <a:ext cx="8369300" cy="4678173"/>
          </a:xfrm>
          <a:prstGeom prst="rect">
            <a:avLst/>
          </a:prstGeom>
          <a:noFill/>
          <a:ln>
            <a:noFill/>
          </a:ln>
        </p:spPr>
        <p:txBody>
          <a:bodyPr spcFirstLastPara="1" wrap="square" lIns="91425" tIns="91425" rIns="91425" bIns="91425" anchor="t" anchorCtr="0">
            <a:spAutoFit/>
          </a:bodyPr>
          <a:lstStyle/>
          <a:p>
            <a:pPr algn="just"/>
            <a:r>
              <a:rPr lang="pt-BR" b="1" dirty="0"/>
              <a:t>Órgão de pesquisa</a:t>
            </a:r>
            <a:r>
              <a:rPr lang="pt-BR" dirty="0"/>
              <a:t>: é o órgão ou entidade da administração pública direta ou indireta ou pessoa jurídica de direito privado sem fins lucrativos legalmente constituída sob as leis brasileiras, com sede e foro no país, que inclua  em sua missão institucional ou em seu objetivo social ou estatutário e pesquisas básicas ou aplicada de caráter histórico, científico, tecnológico ou estatístico.</a:t>
            </a:r>
          </a:p>
          <a:p>
            <a:endParaRPr lang="pt-BR" dirty="0"/>
          </a:p>
          <a:p>
            <a:pPr algn="just"/>
            <a:r>
              <a:rPr lang="pt-BR" b="1" dirty="0"/>
              <a:t>Autoridade Nacional</a:t>
            </a:r>
            <a:r>
              <a:rPr lang="pt-BR" dirty="0"/>
              <a:t>: de acordo com a LGPD, é um órgão da administração pública responsável por zelar, implementar e fiscalizar o cumprimento desta Lei em todo território nacional</a:t>
            </a:r>
          </a:p>
          <a:p>
            <a:pPr algn="just"/>
            <a:endParaRPr lang="pt-BR" dirty="0"/>
          </a:p>
          <a:p>
            <a:pPr algn="just"/>
            <a:endParaRPr lang="pt-BR" dirty="0"/>
          </a:p>
          <a:p>
            <a:pPr algn="just"/>
            <a:r>
              <a:rPr lang="pt-BR" dirty="0"/>
              <a:t>		</a:t>
            </a:r>
            <a:r>
              <a:rPr lang="pt-BR" sz="1800" b="1" dirty="0"/>
              <a:t>PRINCÍPIOS APLICÁVEIS</a:t>
            </a:r>
          </a:p>
          <a:p>
            <a:pPr algn="just"/>
            <a:endParaRPr lang="pt-BR" sz="2000" b="1" dirty="0"/>
          </a:p>
          <a:p>
            <a:pPr algn="just"/>
            <a:r>
              <a:rPr lang="pt-BR" dirty="0"/>
              <a:t>	Os princípios da LGPD são os fundamentos para a proteção de dados pessoais no Brasil, estão elencados no artigo 6º da Lei. Sendo eles:</a:t>
            </a:r>
          </a:p>
          <a:p>
            <a:pPr algn="just"/>
            <a:r>
              <a:rPr lang="pt-BR" dirty="0"/>
              <a:t> </a:t>
            </a:r>
          </a:p>
          <a:p>
            <a:pPr algn="just"/>
            <a:r>
              <a:rPr lang="pt-BR" b="1" dirty="0"/>
              <a:t>Boa-fé</a:t>
            </a:r>
            <a:r>
              <a:rPr lang="pt-BR" dirty="0"/>
              <a:t>: é um princípio básico que orienta o tratamento de dados pessoais. Exige que os agentes de tratamento de dados sejam éticos, transparentes, leais e justos. A boa-fé no tratamento de dados,  seria exigir que o tratamento de dados não viole o consentimento e as regras legais</a:t>
            </a:r>
          </a:p>
          <a:p>
            <a:pPr algn="just"/>
            <a:endParaRPr lang="pt-BR" dirty="0"/>
          </a:p>
          <a:p>
            <a:pPr algn="just"/>
            <a:endParaRPr lang="pt-BR" dirty="0"/>
          </a:p>
          <a:p>
            <a:pPr algn="just"/>
            <a:endParaRPr lang="pt-BR" dirty="0">
              <a:solidFill>
                <a:schemeClr val="dk1"/>
              </a:solidFill>
              <a:highlight>
                <a:srgbClr val="FFFFFF"/>
              </a:highlight>
            </a:endParaRPr>
          </a:p>
        </p:txBody>
      </p:sp>
    </p:spTree>
    <p:extLst>
      <p:ext uri="{BB962C8B-B14F-4D97-AF65-F5344CB8AC3E}">
        <p14:creationId xmlns:p14="http://schemas.microsoft.com/office/powerpoint/2010/main" val="30369325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0008D25-E860-6E09-5676-FA3F50E87753}"/>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63DB64F-E243-D457-714A-F45B7EA718A7}"/>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11519C17-E558-DC96-97E9-5E1A5D3219FE}"/>
              </a:ext>
            </a:extLst>
          </p:cNvPr>
          <p:cNvSpPr txBox="1"/>
          <p:nvPr/>
        </p:nvSpPr>
        <p:spPr>
          <a:xfrm>
            <a:off x="508000" y="419100"/>
            <a:ext cx="8369300" cy="4278064"/>
          </a:xfrm>
          <a:prstGeom prst="rect">
            <a:avLst/>
          </a:prstGeom>
          <a:noFill/>
          <a:ln>
            <a:noFill/>
          </a:ln>
        </p:spPr>
        <p:txBody>
          <a:bodyPr spcFirstLastPara="1" wrap="square" lIns="91425" tIns="91425" rIns="91425" bIns="91425" anchor="t" anchorCtr="0">
            <a:spAutoFit/>
          </a:bodyPr>
          <a:lstStyle/>
          <a:p>
            <a:pPr algn="just"/>
            <a:r>
              <a:rPr lang="pt-BR" b="1" dirty="0"/>
              <a:t>Finalidade</a:t>
            </a:r>
            <a:r>
              <a:rPr lang="pt-BR" dirty="0"/>
              <a:t>: realização do tratamento para propósitos específicos, explícitos e informados ao titular, sem possibilidade de tratamento posterior de forma incompatível com essas finalidades;</a:t>
            </a:r>
          </a:p>
          <a:p>
            <a:pPr algn="just"/>
            <a:endParaRPr lang="pt-BR" dirty="0"/>
          </a:p>
          <a:p>
            <a:pPr algn="just"/>
            <a:r>
              <a:rPr lang="pt-BR" b="1" dirty="0"/>
              <a:t>Adequação;</a:t>
            </a:r>
            <a:r>
              <a:rPr lang="pt-BR" dirty="0"/>
              <a:t> compatibilidade do tratamento com as finalidades informadas ao titular, de acordo com o contexto do tratamento;</a:t>
            </a:r>
          </a:p>
          <a:p>
            <a:pPr algn="just"/>
            <a:endParaRPr lang="pt-BR" dirty="0"/>
          </a:p>
          <a:p>
            <a:pPr algn="just"/>
            <a:r>
              <a:rPr lang="pt-BR" dirty="0"/>
              <a:t> </a:t>
            </a:r>
            <a:r>
              <a:rPr lang="pt-BR" b="1" dirty="0"/>
              <a:t>Necessidade</a:t>
            </a:r>
            <a:r>
              <a:rPr lang="pt-BR" dirty="0"/>
              <a:t>; limitação do tratamento ao mínimo necessário para a realização de suas finalidades, com abrangência dos dados pertinentes, proporcionais e não excessivos em relação às finalidades do tratamento de dados;</a:t>
            </a:r>
          </a:p>
          <a:p>
            <a:pPr algn="just"/>
            <a:endParaRPr lang="pt-BR" dirty="0"/>
          </a:p>
          <a:p>
            <a:pPr algn="just"/>
            <a:r>
              <a:rPr lang="pt-BR" b="1" dirty="0"/>
              <a:t>Livre acesso</a:t>
            </a:r>
            <a:r>
              <a:rPr lang="pt-BR" dirty="0"/>
              <a:t>; garantia aos titulares de consulta facilitada e gratuita sobre a forma e a duração do tratamento, bem como sobre a integralidade de seus dados pessoais; </a:t>
            </a:r>
          </a:p>
          <a:p>
            <a:pPr algn="just"/>
            <a:endParaRPr lang="pt-BR" dirty="0"/>
          </a:p>
          <a:p>
            <a:pPr algn="just"/>
            <a:r>
              <a:rPr lang="pt-BR" b="1" dirty="0"/>
              <a:t>Qualidade dos Dados</a:t>
            </a:r>
            <a:r>
              <a:rPr lang="pt-BR" dirty="0"/>
              <a:t>: garantia aos titulares de exatidão, clareza, relevância e atualização dos dados, de acordo com a necessidade e para o cumprimento da finalidade de seu tratamento;</a:t>
            </a:r>
          </a:p>
          <a:p>
            <a:pPr algn="just"/>
            <a:endParaRPr lang="pt-BR" dirty="0"/>
          </a:p>
          <a:p>
            <a:pPr algn="just"/>
            <a:endParaRPr lang="pt-BR" dirty="0"/>
          </a:p>
          <a:p>
            <a:pPr algn="just"/>
            <a:endParaRPr lang="pt-BR" dirty="0"/>
          </a:p>
          <a:p>
            <a:pPr algn="just"/>
            <a:endParaRPr lang="pt-BR" dirty="0">
              <a:solidFill>
                <a:schemeClr val="dk1"/>
              </a:solidFill>
              <a:highlight>
                <a:srgbClr val="FFFFFF"/>
              </a:highlight>
            </a:endParaRPr>
          </a:p>
        </p:txBody>
      </p:sp>
    </p:spTree>
    <p:extLst>
      <p:ext uri="{BB962C8B-B14F-4D97-AF65-F5344CB8AC3E}">
        <p14:creationId xmlns:p14="http://schemas.microsoft.com/office/powerpoint/2010/main" val="8787321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9A7EFAD-08D5-E187-DE4C-026952E6B0D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18EC166-4D5F-EEF2-558B-580833F95172}"/>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E9FCDDB7-BA95-9266-E42A-9102BD291E14}"/>
              </a:ext>
            </a:extLst>
          </p:cNvPr>
          <p:cNvSpPr txBox="1"/>
          <p:nvPr/>
        </p:nvSpPr>
        <p:spPr>
          <a:xfrm>
            <a:off x="508000" y="419100"/>
            <a:ext cx="8369300" cy="3847177"/>
          </a:xfrm>
          <a:prstGeom prst="rect">
            <a:avLst/>
          </a:prstGeom>
          <a:noFill/>
          <a:ln>
            <a:noFill/>
          </a:ln>
        </p:spPr>
        <p:txBody>
          <a:bodyPr spcFirstLastPara="1" wrap="square" lIns="91425" tIns="91425" rIns="91425" bIns="91425" anchor="t" anchorCtr="0">
            <a:spAutoFit/>
          </a:bodyPr>
          <a:lstStyle/>
          <a:p>
            <a:pPr algn="just"/>
            <a:r>
              <a:rPr lang="pt-BR" b="1" dirty="0"/>
              <a:t>Transparência:</a:t>
            </a:r>
            <a:r>
              <a:rPr lang="pt-BR" dirty="0"/>
              <a:t> garantia aos titulares de que eles tenham informações claras, precisas e facilmente acessíveis sobre a realização de tratamento e os respectivos agentes de tratamento, observados os segredos comercial e industrial;</a:t>
            </a:r>
          </a:p>
          <a:p>
            <a:pPr algn="just"/>
            <a:endParaRPr lang="pt-BR" dirty="0"/>
          </a:p>
          <a:p>
            <a:pPr algn="just"/>
            <a:r>
              <a:rPr lang="pt-BR" b="1" dirty="0"/>
              <a:t>Segurança: </a:t>
            </a:r>
            <a:r>
              <a:rPr lang="pt-BR" dirty="0"/>
              <a:t> utilização de medidas técnicas e administrativas aptas a proteger os dados pessoais de acesso não autorizados e de situações acidentais ou ilícitas de destruição, perda, alteração, comunicação ou difusão;</a:t>
            </a:r>
          </a:p>
          <a:p>
            <a:pPr algn="just"/>
            <a:r>
              <a:rPr lang="pt-BR" dirty="0"/>
              <a:t> </a:t>
            </a:r>
          </a:p>
          <a:p>
            <a:pPr algn="just"/>
            <a:r>
              <a:rPr lang="pt-BR" b="1" dirty="0"/>
              <a:t>Prevenção:</a:t>
            </a:r>
            <a:r>
              <a:rPr lang="pt-BR" dirty="0"/>
              <a:t> adoção de medidas para prevenir a ocorrência de danos em virtude do tratamento de dados pessoais;</a:t>
            </a:r>
          </a:p>
          <a:p>
            <a:pPr algn="just"/>
            <a:endParaRPr lang="pt-BR" dirty="0"/>
          </a:p>
          <a:p>
            <a:pPr algn="just"/>
            <a:r>
              <a:rPr lang="pt-BR" b="1" dirty="0"/>
              <a:t>Não discriminação</a:t>
            </a:r>
            <a:r>
              <a:rPr lang="pt-BR" dirty="0"/>
              <a:t>: impossibilidade de realização do tratamento para fins discriminatórios ilícitos ou abusivos;</a:t>
            </a:r>
          </a:p>
          <a:p>
            <a:pPr algn="just"/>
            <a:endParaRPr lang="pt-BR" dirty="0"/>
          </a:p>
          <a:p>
            <a:pPr algn="just"/>
            <a:r>
              <a:rPr lang="pt-BR" b="1" dirty="0"/>
              <a:t>Responsabilização e Prestação de Contas</a:t>
            </a:r>
            <a:r>
              <a:rPr lang="pt-BR" dirty="0"/>
              <a:t>: demonstração pelo agente, da adoção de medidas eficazes e capazes de comprovar a observância e o cumprimento das normas de proteção de dados pessoais e, inclusive, da eficácia dessas medidas.</a:t>
            </a:r>
            <a:endParaRPr lang="pt-BR" dirty="0">
              <a:solidFill>
                <a:schemeClr val="dk1"/>
              </a:solidFill>
              <a:highlight>
                <a:srgbClr val="FFFFFF"/>
              </a:highlight>
            </a:endParaRPr>
          </a:p>
        </p:txBody>
      </p:sp>
    </p:spTree>
    <p:extLst>
      <p:ext uri="{BB962C8B-B14F-4D97-AF65-F5344CB8AC3E}">
        <p14:creationId xmlns:p14="http://schemas.microsoft.com/office/powerpoint/2010/main" val="14045214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A22C1D6-3BEC-77C5-6CD7-16AF3C3672C8}"/>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B888051-2F20-B04D-6192-44F5A516E7B4}"/>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93CC9129-7FF1-2793-44B5-CBF0D3E81ACA}"/>
              </a:ext>
            </a:extLst>
          </p:cNvPr>
          <p:cNvSpPr txBox="1"/>
          <p:nvPr/>
        </p:nvSpPr>
        <p:spPr>
          <a:xfrm>
            <a:off x="508000" y="419100"/>
            <a:ext cx="8369300" cy="4493508"/>
          </a:xfrm>
          <a:prstGeom prst="rect">
            <a:avLst/>
          </a:prstGeom>
          <a:noFill/>
          <a:ln>
            <a:noFill/>
          </a:ln>
        </p:spPr>
        <p:txBody>
          <a:bodyPr spcFirstLastPara="1" wrap="square" lIns="91425" tIns="91425" rIns="91425" bIns="91425" anchor="t" anchorCtr="0">
            <a:spAutoFit/>
          </a:bodyPr>
          <a:lstStyle/>
          <a:p>
            <a:pPr lvl="1" algn="ctr"/>
            <a:r>
              <a:rPr lang="pt-BR" b="1" dirty="0"/>
              <a:t>Tratamento de Dados – Art. 7º</a:t>
            </a:r>
            <a:endParaRPr lang="pt-BR" dirty="0"/>
          </a:p>
          <a:p>
            <a:r>
              <a:rPr lang="pt-BR" b="1" dirty="0"/>
              <a:t> </a:t>
            </a:r>
            <a:endParaRPr lang="pt-BR" dirty="0"/>
          </a:p>
          <a:p>
            <a:r>
              <a:rPr lang="pt-BR" dirty="0"/>
              <a:t>	Hipóteses para o Tratamento de Dados Pessoais:</a:t>
            </a:r>
          </a:p>
          <a:p>
            <a:r>
              <a:rPr lang="pt-BR" dirty="0"/>
              <a:t> </a:t>
            </a:r>
          </a:p>
          <a:p>
            <a:pPr lvl="0"/>
            <a:r>
              <a:rPr lang="pt-BR" dirty="0"/>
              <a:t>	1) Com o consentimento do titular;</a:t>
            </a:r>
          </a:p>
          <a:p>
            <a:pPr lvl="0"/>
            <a:r>
              <a:rPr lang="pt-BR" dirty="0"/>
              <a:t>	2) Para o cumprimento de obrigação legal ou </a:t>
            </a:r>
            <a:r>
              <a:rPr lang="pt-BR" dirty="0" err="1"/>
              <a:t>regulamentatória</a:t>
            </a:r>
            <a:r>
              <a:rPr lang="pt-BR" dirty="0"/>
              <a:t> pelo responsável pelo tratamento; </a:t>
            </a:r>
            <a:r>
              <a:rPr lang="pt-BR" b="1" dirty="0"/>
              <a:t>(de maneira viável a consolidar a segurança jurídica)</a:t>
            </a:r>
            <a:endParaRPr lang="pt-BR" dirty="0"/>
          </a:p>
          <a:p>
            <a:pPr lvl="0"/>
            <a:r>
              <a:rPr lang="pt-BR" dirty="0"/>
              <a:t>	3) Pela administração pública, para o tratamento e uso compartilhado de dados necessários à execução de políticas públicas; (</a:t>
            </a:r>
            <a:r>
              <a:rPr lang="pt-BR" dirty="0" err="1"/>
              <a:t>Adm</a:t>
            </a:r>
            <a:r>
              <a:rPr lang="pt-BR" dirty="0"/>
              <a:t> </a:t>
            </a:r>
            <a:r>
              <a:rPr lang="pt-BR" dirty="0" err="1"/>
              <a:t>Pú</a:t>
            </a:r>
            <a:r>
              <a:rPr lang="pt-BR" dirty="0"/>
              <a:t>. Direta ou indireta)</a:t>
            </a:r>
          </a:p>
          <a:p>
            <a:pPr lvl="0"/>
            <a:r>
              <a:rPr lang="pt-BR" dirty="0"/>
              <a:t>	4) Para realização de estudos por órgão de pesquisas, sem a individualização da pessoa; (desde que não identifique a pessoa)</a:t>
            </a:r>
          </a:p>
          <a:p>
            <a:pPr lvl="0"/>
            <a:r>
              <a:rPr lang="pt-BR" dirty="0"/>
              <a:t>	5) Para a proteção da vida ou da incolumidade  física do titular ou de terceiro;</a:t>
            </a:r>
          </a:p>
          <a:p>
            <a:pPr lvl="0"/>
            <a:r>
              <a:rPr lang="pt-BR" dirty="0"/>
              <a:t>	6) Para a tutela da saúde, com procedimento realizado por profissionais da área da saúde ou por  entidades sanitárias;</a:t>
            </a:r>
          </a:p>
          <a:p>
            <a:pPr lvl="0"/>
            <a:r>
              <a:rPr lang="pt-BR" dirty="0"/>
              <a:t>	7)Para a execução de um contrato ou procedimentos preliminares relacionados a um contrato do qual é parte o titular quando a seu pedido;</a:t>
            </a:r>
          </a:p>
          <a:p>
            <a:pPr lvl="0"/>
            <a:r>
              <a:rPr lang="pt-BR" dirty="0"/>
              <a:t>	8)Para pleitos em processo judicial, administrativo ou arbitral;</a:t>
            </a:r>
          </a:p>
          <a:p>
            <a:pPr lvl="0"/>
            <a:r>
              <a:rPr lang="pt-BR" dirty="0"/>
              <a:t>	9)Para a proteção do crédito, nos termos do Código de Defesa do Consumidor.</a:t>
            </a:r>
          </a:p>
          <a:p>
            <a:r>
              <a:rPr lang="pt-BR" dirty="0"/>
              <a:t> </a:t>
            </a:r>
          </a:p>
          <a:p>
            <a:r>
              <a:rPr lang="pt-BR" dirty="0"/>
              <a:t> </a:t>
            </a:r>
          </a:p>
        </p:txBody>
      </p:sp>
    </p:spTree>
    <p:extLst>
      <p:ext uri="{BB962C8B-B14F-4D97-AF65-F5344CB8AC3E}">
        <p14:creationId xmlns:p14="http://schemas.microsoft.com/office/powerpoint/2010/main" val="11070753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131356BF-0368-121F-2555-F25849F11F48}"/>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10189B3-6508-ADA0-B7AB-682998870AA3}"/>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C4291D4E-293F-ED61-85DB-846708003409}"/>
              </a:ext>
            </a:extLst>
          </p:cNvPr>
          <p:cNvSpPr txBox="1"/>
          <p:nvPr/>
        </p:nvSpPr>
        <p:spPr>
          <a:xfrm>
            <a:off x="508000" y="419100"/>
            <a:ext cx="8369300" cy="3631733"/>
          </a:xfrm>
          <a:prstGeom prst="rect">
            <a:avLst/>
          </a:prstGeom>
          <a:noFill/>
          <a:ln>
            <a:noFill/>
          </a:ln>
        </p:spPr>
        <p:txBody>
          <a:bodyPr spcFirstLastPara="1" wrap="square" lIns="91425" tIns="91425" rIns="91425" bIns="91425" anchor="t" anchorCtr="0">
            <a:spAutoFit/>
          </a:bodyPr>
          <a:lstStyle/>
          <a:p>
            <a:pPr algn="just"/>
            <a:r>
              <a:rPr lang="pt-BR" dirty="0"/>
              <a:t>	Tratamento de dados nada mais é que qualquer operação realizada com dados de uma pessoa natural, seja coleta, armazenamento, utilização e eliminação.</a:t>
            </a:r>
          </a:p>
          <a:p>
            <a:pPr algn="just"/>
            <a:r>
              <a:rPr lang="pt-BR" dirty="0"/>
              <a:t> </a:t>
            </a:r>
          </a:p>
          <a:p>
            <a:pPr algn="just"/>
            <a:r>
              <a:rPr lang="pt-BR" dirty="0"/>
              <a:t>	O tratamento de dados pode ocorrer em diversas situações, por exemplo: execução de políticas públicas, realização de estudos por órgão de pesquisa, exercício regular de direitos em processos judiciais, proteção da vida ou da segurança física, tutela da saúde, proteção de crédito dentre outros.</a:t>
            </a:r>
          </a:p>
          <a:p>
            <a:pPr algn="just"/>
            <a:r>
              <a:rPr lang="pt-BR" dirty="0"/>
              <a:t> </a:t>
            </a:r>
          </a:p>
          <a:p>
            <a:pPr algn="just"/>
            <a:r>
              <a:rPr lang="pt-BR" dirty="0"/>
              <a:t>	Tratamento de dados sensíveis só poderá ocorrer mediante consentimento do titular ou seu responsável legal. Entretanto, há situações quem que o tratamento dispensa autorização.</a:t>
            </a:r>
          </a:p>
          <a:p>
            <a:pPr algn="just"/>
            <a:r>
              <a:rPr lang="pt-BR" dirty="0"/>
              <a:t> </a:t>
            </a:r>
          </a:p>
          <a:p>
            <a:pPr algn="just"/>
            <a:r>
              <a:rPr lang="pt-BR" dirty="0"/>
              <a:t> </a:t>
            </a:r>
          </a:p>
          <a:p>
            <a:pPr algn="just"/>
            <a:r>
              <a:rPr lang="pt-BR" dirty="0"/>
              <a:t>	</a:t>
            </a:r>
            <a:r>
              <a:rPr lang="pt-BR" b="1" dirty="0"/>
              <a:t>Consentimento Explícito</a:t>
            </a:r>
            <a:r>
              <a:rPr lang="pt-BR" dirty="0"/>
              <a:t>: O titular deve ser informado sobre os dados que </a:t>
            </a:r>
            <a:r>
              <a:rPr lang="pt-BR" dirty="0" err="1"/>
              <a:t>serao</a:t>
            </a:r>
            <a:r>
              <a:rPr lang="pt-BR" dirty="0"/>
              <a:t> coletados, a finalidade e como serão tratados, devendo autorizar expressamente o tratamento dos dados. </a:t>
            </a:r>
          </a:p>
          <a:p>
            <a:pPr algn="just"/>
            <a:r>
              <a:rPr lang="pt-BR" dirty="0"/>
              <a:t> </a:t>
            </a:r>
          </a:p>
        </p:txBody>
      </p:sp>
    </p:spTree>
    <p:extLst>
      <p:ext uri="{BB962C8B-B14F-4D97-AF65-F5344CB8AC3E}">
        <p14:creationId xmlns:p14="http://schemas.microsoft.com/office/powerpoint/2010/main" val="25750533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0588C2DC-6422-B800-510E-8401D2C7D49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FB33325-D63B-8AF3-4BCF-23B55BE3A7B5}"/>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DA192FA1-9CEB-32DC-597A-1D4C500E64FA}"/>
              </a:ext>
            </a:extLst>
          </p:cNvPr>
          <p:cNvSpPr txBox="1"/>
          <p:nvPr/>
        </p:nvSpPr>
        <p:spPr>
          <a:xfrm>
            <a:off x="508000" y="419100"/>
            <a:ext cx="8369300" cy="4493508"/>
          </a:xfrm>
          <a:prstGeom prst="rect">
            <a:avLst/>
          </a:prstGeom>
          <a:noFill/>
          <a:ln>
            <a:noFill/>
          </a:ln>
        </p:spPr>
        <p:txBody>
          <a:bodyPr spcFirstLastPara="1" wrap="square" lIns="91425" tIns="91425" rIns="91425" bIns="91425" anchor="t" anchorCtr="0">
            <a:spAutoFit/>
          </a:bodyPr>
          <a:lstStyle/>
          <a:p>
            <a:pPr algn="just"/>
            <a:r>
              <a:rPr lang="pt-BR" b="1" dirty="0"/>
              <a:t>Tratamento sem consentimento explícito: </a:t>
            </a:r>
            <a:r>
              <a:rPr lang="pt-BR" dirty="0"/>
              <a:t>Em caso de obrigação Legal ou regulatória, em caso de políticas públicas,  estudos por órgão de pesquisas, no exercício regular dos direitos, com em contratos ou processos judiciais, administrativo, arbitral, proteção da vida ou incolumidade física do titular ou terceiro, tutela da saúde, garantias a prevenção à fraude e à segurança.</a:t>
            </a:r>
          </a:p>
          <a:p>
            <a:r>
              <a:rPr lang="pt-BR" dirty="0"/>
              <a:t> </a:t>
            </a:r>
          </a:p>
          <a:p>
            <a:pPr algn="just"/>
            <a:r>
              <a:rPr lang="pt-BR" b="1" dirty="0"/>
              <a:t>Medidas de segurança</a:t>
            </a:r>
            <a:r>
              <a:rPr lang="pt-BR" dirty="0"/>
              <a:t>: Para tratar dados sensíveis, os agentes de tratamento deverão controlar e ter visibilidade sobre os dados coletados, restringir acesso aos dados, reforçar o controle de acesso, adotar medidas de segurança da informação, estar preparados para demonstrar junto à ANPD que o tratamento é justificado e segue a lei. </a:t>
            </a:r>
          </a:p>
          <a:p>
            <a:pPr algn="just"/>
            <a:r>
              <a:rPr lang="pt-BR" dirty="0"/>
              <a:t> </a:t>
            </a:r>
          </a:p>
          <a:p>
            <a:pPr algn="just"/>
            <a:r>
              <a:rPr lang="pt-BR" b="1" dirty="0"/>
              <a:t>Tratamento de dados de crianças e adolescentes:  </a:t>
            </a:r>
            <a:r>
              <a:rPr lang="pt-BR" dirty="0"/>
              <a:t>O tratamento de dados pessoais de crianças e adolescentes deverá ser sempre em seu melhor interesse. Para tratar os referidos dados pessoais, é obrigatório o consentimento específico e em destaque dado por pelo menos um dos pais ou responsáveis legais. </a:t>
            </a:r>
          </a:p>
          <a:p>
            <a:pPr algn="just"/>
            <a:endParaRPr lang="pt-BR" dirty="0"/>
          </a:p>
          <a:p>
            <a:pPr algn="just"/>
            <a:r>
              <a:rPr lang="pt-BR" dirty="0"/>
              <a:t>	Além disso, se tratando de meio digital, os controladores deverão manter pública as informações sobre o tratamento de dados, como os tipos de dados coletados, a forma de sua utilização e os procedimentos para exercício dos direitos do titular.</a:t>
            </a:r>
          </a:p>
          <a:p>
            <a:pPr algn="just"/>
            <a:r>
              <a:rPr lang="pt-BR" dirty="0"/>
              <a:t> </a:t>
            </a:r>
          </a:p>
          <a:p>
            <a:pPr algn="just"/>
            <a:endParaRPr lang="pt-BR" dirty="0"/>
          </a:p>
        </p:txBody>
      </p:sp>
    </p:spTree>
    <p:extLst>
      <p:ext uri="{BB962C8B-B14F-4D97-AF65-F5344CB8AC3E}">
        <p14:creationId xmlns:p14="http://schemas.microsoft.com/office/powerpoint/2010/main" val="34066182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2532462A-0900-2AB6-F513-51EB33AA349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7D037CF0-7B4A-AC18-CCA1-8795942D4ACD}"/>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2979DDD0-7720-B271-F142-0BC7DECAB65D}"/>
              </a:ext>
            </a:extLst>
          </p:cNvPr>
          <p:cNvSpPr txBox="1"/>
          <p:nvPr/>
        </p:nvSpPr>
        <p:spPr>
          <a:xfrm>
            <a:off x="508000" y="419100"/>
            <a:ext cx="8369300" cy="4493508"/>
          </a:xfrm>
          <a:prstGeom prst="rect">
            <a:avLst/>
          </a:prstGeom>
          <a:noFill/>
          <a:ln>
            <a:noFill/>
          </a:ln>
        </p:spPr>
        <p:txBody>
          <a:bodyPr spcFirstLastPara="1" wrap="square" lIns="91425" tIns="91425" rIns="91425" bIns="91425" anchor="t" anchorCtr="0">
            <a:spAutoFit/>
          </a:bodyPr>
          <a:lstStyle/>
          <a:p>
            <a:pPr algn="just"/>
            <a:r>
              <a:rPr lang="pt-BR" dirty="0"/>
              <a:t>	O término de tratamento de dados ocorrerá quando a finalidade foi alcançada ou que os dados deixaram de ser necessários ou pertinentes ao alcance da finalidade específica almejada. Outra situação que pode ensejar o fim do tratamento de dados é o fim do período de tratamento de dados, ou quando houver a revogação do consentimento, resguardado interesse público, ou ainda, mediante determinação da autoridade nacional, quando houver violação a LGPD. Conseguimos vislumbrar na legislação sobre o término do tratamento de dados nos artigos 15 e 16 da LGPD. </a:t>
            </a:r>
          </a:p>
          <a:p>
            <a:pPr algn="just"/>
            <a:endParaRPr lang="pt-BR" dirty="0"/>
          </a:p>
          <a:p>
            <a:pPr algn="ctr"/>
            <a:r>
              <a:rPr lang="pt-BR" b="1" dirty="0"/>
              <a:t>TRATAMENTO DE DADOS PELO PODER PÚBLICO</a:t>
            </a:r>
          </a:p>
          <a:p>
            <a:pPr algn="ctr"/>
            <a:endParaRPr lang="pt-BR" b="1" dirty="0"/>
          </a:p>
          <a:p>
            <a:pPr algn="just"/>
            <a:r>
              <a:rPr lang="pt-BR" dirty="0"/>
              <a:t>	Tratamento de Dados pelo Poder Público, art. 23,  deverá ser realizado para o  atendimento para a finalidade pública, da persecução do interesse público, com o objetivo de executar as competências legais ou cumprir as atribuições legais do serviço público.</a:t>
            </a:r>
          </a:p>
          <a:p>
            <a:pPr algn="just"/>
            <a:r>
              <a:rPr lang="pt-BR" dirty="0"/>
              <a:t> </a:t>
            </a:r>
          </a:p>
          <a:p>
            <a:pPr algn="just"/>
            <a:r>
              <a:rPr lang="pt-BR" dirty="0"/>
              <a:t>	Os dados deverão ser mantidos em formato interoperável e estruturado para o uso compartilhado, com vistas à execução de políticas públicas, à prestação de serviços públicos, à descentralização da atividade pública e a disseminação e ao acesso das informações pelo público em geral. Conforme preconiza o art. 25.</a:t>
            </a:r>
          </a:p>
          <a:p>
            <a:pPr algn="just"/>
            <a:endParaRPr lang="pt-BR" dirty="0"/>
          </a:p>
          <a:p>
            <a:pPr algn="just"/>
            <a:r>
              <a:rPr lang="pt-BR" dirty="0"/>
              <a:t> </a:t>
            </a:r>
          </a:p>
          <a:p>
            <a:pPr algn="just"/>
            <a:endParaRPr lang="pt-BR" dirty="0"/>
          </a:p>
        </p:txBody>
      </p:sp>
    </p:spTree>
    <p:extLst>
      <p:ext uri="{BB962C8B-B14F-4D97-AF65-F5344CB8AC3E}">
        <p14:creationId xmlns:p14="http://schemas.microsoft.com/office/powerpoint/2010/main" val="37148344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AC08C7AB-DA07-454F-8462-A649113C992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467164E-DF5D-9B4B-344C-00DDF80449D8}"/>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611E878F-775D-9C1F-D9F6-4A167FB99DB8}"/>
              </a:ext>
            </a:extLst>
          </p:cNvPr>
          <p:cNvSpPr txBox="1"/>
          <p:nvPr/>
        </p:nvSpPr>
        <p:spPr>
          <a:xfrm>
            <a:off x="508000" y="419100"/>
            <a:ext cx="8369300" cy="4493508"/>
          </a:xfrm>
          <a:prstGeom prst="rect">
            <a:avLst/>
          </a:prstGeom>
          <a:noFill/>
          <a:ln>
            <a:noFill/>
          </a:ln>
        </p:spPr>
        <p:txBody>
          <a:bodyPr spcFirstLastPara="1" wrap="square" lIns="91425" tIns="91425" rIns="91425" bIns="91425" anchor="t" anchorCtr="0">
            <a:spAutoFit/>
          </a:bodyPr>
          <a:lstStyle/>
          <a:p>
            <a:pPr algn="just"/>
            <a:r>
              <a:rPr lang="pt-BR" dirty="0"/>
              <a:t>	O poder público não pode transferir a entidades privadas dados pessoais constantes de base de dados a que tenha acesso, salvo em casos de execução de descentralização de atividade pública que exija transferência, exclusivamente para esse fim específico e determinado; em casos em que os dados forem acessíveis publicamente; quando houver previsão legal ou a transferência for respaldada em contratos, convênios ou instrumentos congêneres, ou, na hipótese de a transferência dos dados objetivar exclusivamente a prevenção de fraudes e irregularidades, ou proteger e resguardar a segurança, integridade do titular de dados, desde que vetado o tratamento para outras finalidades.</a:t>
            </a:r>
          </a:p>
          <a:p>
            <a:pPr algn="just"/>
            <a:r>
              <a:rPr lang="pt-BR" dirty="0"/>
              <a:t> </a:t>
            </a:r>
          </a:p>
          <a:p>
            <a:pPr algn="just"/>
            <a:r>
              <a:rPr lang="pt-BR" dirty="0"/>
              <a:t>	A comunicação ou o uso compartilhado de dados pessoais de pessoa jurídica de direito público a de direito privado será informado à autoridade nacional e dependerá de consentimento do titular, salvo em hipóteses que dispensam o consentimento, no caso de uso compartilhado de dados,  em que será dada publicidade.</a:t>
            </a:r>
          </a:p>
          <a:p>
            <a:pPr algn="just"/>
            <a:endParaRPr lang="pt-BR" dirty="0"/>
          </a:p>
          <a:p>
            <a:pPr algn="just"/>
            <a:r>
              <a:rPr lang="pt-BR" dirty="0"/>
              <a:t>	A autoridade Nacional poderá solicitar, aos órgãos e às entidades do poder público a realização de operações de tratamento de dados pessoais, informações específicas sobre o âmbito e a natureza dos dados e outros detalhes do tratamento realizado e poderá emitir parecer técnico complementar para garantir o cumprimento desta lei. </a:t>
            </a:r>
          </a:p>
          <a:p>
            <a:pPr algn="just"/>
            <a:endParaRPr lang="pt-BR" dirty="0"/>
          </a:p>
          <a:p>
            <a:pPr algn="just"/>
            <a:r>
              <a:rPr lang="pt-BR" dirty="0"/>
              <a:t> </a:t>
            </a:r>
          </a:p>
          <a:p>
            <a:pPr algn="just"/>
            <a:endParaRPr lang="pt-BR" dirty="0"/>
          </a:p>
        </p:txBody>
      </p:sp>
    </p:spTree>
    <p:extLst>
      <p:ext uri="{BB962C8B-B14F-4D97-AF65-F5344CB8AC3E}">
        <p14:creationId xmlns:p14="http://schemas.microsoft.com/office/powerpoint/2010/main" val="2354578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CFD9298-AE97-A469-C622-EAD0556A8EC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216590A-9128-D429-1490-E708C2643BD1}"/>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95DB8D52-43FA-1FF6-1B09-634DC673D1AB}"/>
              </a:ext>
            </a:extLst>
          </p:cNvPr>
          <p:cNvSpPr txBox="1"/>
          <p:nvPr/>
        </p:nvSpPr>
        <p:spPr>
          <a:xfrm>
            <a:off x="458400" y="596800"/>
            <a:ext cx="7778634" cy="2554515"/>
          </a:xfrm>
          <a:prstGeom prst="rect">
            <a:avLst/>
          </a:prstGeom>
          <a:noFill/>
          <a:ln>
            <a:noFill/>
          </a:ln>
        </p:spPr>
        <p:txBody>
          <a:bodyPr spcFirstLastPara="1" wrap="square" lIns="91425" tIns="91425" rIns="91425" bIns="91425" anchor="t" anchorCtr="0">
            <a:spAutoFit/>
          </a:bodyPr>
          <a:lstStyle/>
          <a:p>
            <a:pPr algn="just"/>
            <a:r>
              <a:rPr lang="pt-BR" dirty="0">
                <a:solidFill>
                  <a:schemeClr val="dk1"/>
                </a:solidFill>
                <a:highlight>
                  <a:srgbClr val="FFFFFF"/>
                </a:highlight>
              </a:rPr>
              <a:t>Art. 8º. (...)</a:t>
            </a:r>
          </a:p>
          <a:p>
            <a:pPr algn="just"/>
            <a:endParaRPr lang="pt-BR" dirty="0">
              <a:solidFill>
                <a:schemeClr val="dk1"/>
              </a:solidFill>
              <a:highlight>
                <a:srgbClr val="FFFFFF"/>
              </a:highlight>
            </a:endParaRPr>
          </a:p>
          <a:p>
            <a:pPr algn="just"/>
            <a:r>
              <a:rPr lang="pt-BR" b="1" dirty="0">
                <a:solidFill>
                  <a:schemeClr val="dk1"/>
                </a:solidFill>
                <a:highlight>
                  <a:srgbClr val="FFFFFF"/>
                </a:highlight>
              </a:rPr>
              <a:t>Direito e respeito pela vida privada e familiar</a:t>
            </a:r>
          </a:p>
          <a:p>
            <a:pPr algn="just"/>
            <a:endParaRPr lang="pt-BR" b="1" dirty="0">
              <a:solidFill>
                <a:schemeClr val="dk1"/>
              </a:solidFill>
              <a:highlight>
                <a:srgbClr val="FFFFFF"/>
              </a:highlight>
            </a:endParaRPr>
          </a:p>
          <a:p>
            <a:pPr marL="342900" indent="-342900" algn="just">
              <a:buAutoNum type="arabicPeriod"/>
            </a:pPr>
            <a:r>
              <a:rPr lang="pt-BR" dirty="0">
                <a:solidFill>
                  <a:schemeClr val="dk1"/>
                </a:solidFill>
                <a:highlight>
                  <a:srgbClr val="FFFFFF"/>
                </a:highlight>
              </a:rPr>
              <a:t>Qualquer pessoa tem direito ais respeito da sua vida privada e familiar, de seu domicílio e da sua correspondência.</a:t>
            </a:r>
          </a:p>
          <a:p>
            <a:pPr marL="342900" indent="-342900" algn="just">
              <a:buAutoNum type="arabicPeriod"/>
            </a:pPr>
            <a:r>
              <a:rPr lang="pt-BR" dirty="0">
                <a:solidFill>
                  <a:schemeClr val="dk1"/>
                </a:solidFill>
                <a:highlight>
                  <a:srgbClr val="FFFFFF"/>
                </a:highlight>
              </a:rPr>
              <a:t>Não pode haver ingerência de autoridade pública no exercício deste direito senão quando a ingerência estiver prevista em lei e constituir uma providência que, numa sociedade de democrática, seja necessária para a segurança nacional, para a segurança pública, para o bem estar econômico do país, a defesa da ordem e a prevenção das infrações penais, a proteção da saúde ou da moral, ou da proteção dos direitos e das liberdades de terceiros.</a:t>
            </a:r>
            <a:endParaRPr dirty="0">
              <a:solidFill>
                <a:schemeClr val="dk1"/>
              </a:solidFill>
              <a:highlight>
                <a:srgbClr val="FFFFFF"/>
              </a:highlight>
            </a:endParaRPr>
          </a:p>
        </p:txBody>
      </p:sp>
    </p:spTree>
    <p:extLst>
      <p:ext uri="{BB962C8B-B14F-4D97-AF65-F5344CB8AC3E}">
        <p14:creationId xmlns:p14="http://schemas.microsoft.com/office/powerpoint/2010/main" val="18689286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3260180-5F98-20D9-6D85-36E682A4675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6922CFF-44BB-ED2D-560F-6D881EBE8DC9}"/>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6FE55728-7FEF-DFC4-03F0-6B331F0A4D71}"/>
              </a:ext>
            </a:extLst>
          </p:cNvPr>
          <p:cNvSpPr txBox="1"/>
          <p:nvPr/>
        </p:nvSpPr>
        <p:spPr>
          <a:xfrm>
            <a:off x="508000" y="419100"/>
            <a:ext cx="8369300" cy="3477845"/>
          </a:xfrm>
          <a:prstGeom prst="rect">
            <a:avLst/>
          </a:prstGeom>
          <a:noFill/>
          <a:ln>
            <a:noFill/>
          </a:ln>
        </p:spPr>
        <p:txBody>
          <a:bodyPr spcFirstLastPara="1" wrap="square" lIns="91425" tIns="91425" rIns="91425" bIns="91425" anchor="t" anchorCtr="0">
            <a:spAutoFit/>
          </a:bodyPr>
          <a:lstStyle/>
          <a:p>
            <a:pPr algn="just"/>
            <a:r>
              <a:rPr lang="pt-BR" dirty="0"/>
              <a:t>	</a:t>
            </a:r>
          </a:p>
          <a:p>
            <a:pPr algn="just"/>
            <a:r>
              <a:rPr lang="pt-BR" dirty="0"/>
              <a:t>	A autoridade Nacional poderá também, estabelecer normas complementares para as atividades de comunicação e de uso compartilhado de dados pessoais.</a:t>
            </a:r>
          </a:p>
          <a:p>
            <a:pPr algn="ctr"/>
            <a:endParaRPr lang="pt-BR" b="1" dirty="0"/>
          </a:p>
          <a:p>
            <a:pPr algn="ctr"/>
            <a:r>
              <a:rPr lang="pt-BR" sz="1800" b="1" dirty="0"/>
              <a:t>DA RESPONSABILIDADE</a:t>
            </a:r>
            <a:endParaRPr lang="pt-BR" sz="1800" dirty="0"/>
          </a:p>
          <a:p>
            <a:endParaRPr lang="pt-BR" dirty="0"/>
          </a:p>
          <a:p>
            <a:r>
              <a:rPr lang="pt-BR" dirty="0"/>
              <a:t>	Em casos de  infração  da LGPD, pelos órgãos públicos, decorrente de tratamento de dados pessoais,  a Autoridade Nacional poderá enviar informe com medidas cabíveis afim de fazer cessar a violação.</a:t>
            </a:r>
          </a:p>
          <a:p>
            <a:r>
              <a:rPr lang="pt-BR" dirty="0"/>
              <a:t> </a:t>
            </a:r>
          </a:p>
          <a:p>
            <a:r>
              <a:rPr lang="pt-BR" dirty="0"/>
              <a:t>	A autoridade nacional poderá ainda, solicitar aos agentes do Poder Público a publicação de relatórios de impacto à proteção da dados pessoais e sugerir a adoção de padrões e de boas práticas para um tratamento de dados pessoais pelo Poder Público.</a:t>
            </a:r>
          </a:p>
          <a:p>
            <a:pPr algn="just"/>
            <a:endParaRPr lang="pt-BR" dirty="0"/>
          </a:p>
          <a:p>
            <a:pPr algn="just"/>
            <a:endParaRPr lang="pt-BR" dirty="0"/>
          </a:p>
        </p:txBody>
      </p:sp>
    </p:spTree>
    <p:extLst>
      <p:ext uri="{BB962C8B-B14F-4D97-AF65-F5344CB8AC3E}">
        <p14:creationId xmlns:p14="http://schemas.microsoft.com/office/powerpoint/2010/main" val="5765283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5E152B2C-0AA1-E8BA-729F-DBE58DCC034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114E5297-E9A0-6D13-73D0-F8C85C83B1A0}"/>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16F6C506-4CE1-9B8C-E0C7-3330E5BD79DF}"/>
              </a:ext>
            </a:extLst>
          </p:cNvPr>
          <p:cNvSpPr txBox="1"/>
          <p:nvPr/>
        </p:nvSpPr>
        <p:spPr>
          <a:xfrm>
            <a:off x="508000" y="419100"/>
            <a:ext cx="8369300" cy="4555063"/>
          </a:xfrm>
          <a:prstGeom prst="rect">
            <a:avLst/>
          </a:prstGeom>
          <a:noFill/>
          <a:ln>
            <a:noFill/>
          </a:ln>
        </p:spPr>
        <p:txBody>
          <a:bodyPr spcFirstLastPara="1" wrap="square" lIns="91425" tIns="91425" rIns="91425" bIns="91425" anchor="t" anchorCtr="0">
            <a:spAutoFit/>
          </a:bodyPr>
          <a:lstStyle/>
          <a:p>
            <a:pPr algn="ctr"/>
            <a:r>
              <a:rPr lang="pt-BR" sz="1800" b="1" dirty="0"/>
              <a:t>DIREITOS DO TITULAR</a:t>
            </a:r>
            <a:endParaRPr lang="pt-BR" sz="1800" dirty="0"/>
          </a:p>
          <a:p>
            <a:endParaRPr lang="pt-BR" dirty="0"/>
          </a:p>
          <a:p>
            <a:pPr algn="just"/>
            <a:r>
              <a:rPr lang="pt-BR" dirty="0"/>
              <a:t>	Conforme já tenhamos mencionado anteriormente, Titular de Dados é toda pessoa natural a quem se referem os dados que são objetos de tratamento, tendo assim, assegurada a titularidade de seus dados pessoais e garantidos os direitos fundamentais de liberdade, intimidade e privacidade.</a:t>
            </a:r>
          </a:p>
          <a:p>
            <a:pPr algn="just"/>
            <a:r>
              <a:rPr lang="pt-BR" dirty="0"/>
              <a:t> </a:t>
            </a:r>
          </a:p>
          <a:p>
            <a:pPr algn="just"/>
            <a:r>
              <a:rPr lang="pt-BR" dirty="0"/>
              <a:t>	O titular de dados possui o direito de obter do controlador, mediante requerimento:</a:t>
            </a:r>
          </a:p>
          <a:p>
            <a:pPr algn="just"/>
            <a:endParaRPr lang="pt-BR" dirty="0"/>
          </a:p>
          <a:p>
            <a:r>
              <a:rPr lang="pt-BR" dirty="0"/>
              <a:t>	- informações acerca da confirmação do tratamento dos dados,</a:t>
            </a:r>
          </a:p>
          <a:p>
            <a:r>
              <a:rPr lang="pt-BR" dirty="0"/>
              <a:t>	-  acesso aos dados, </a:t>
            </a:r>
          </a:p>
          <a:p>
            <a:r>
              <a:rPr lang="pt-BR" dirty="0"/>
              <a:t> 	- correção de dados incompletos, inexatos ou desatualizados</a:t>
            </a:r>
          </a:p>
          <a:p>
            <a:r>
              <a:rPr lang="pt-BR" dirty="0"/>
              <a:t>	 - anonimização, bloqueio ou eliminação de dados desnecessários, excessivos ou tratados em desconformidade com a LGPD;</a:t>
            </a:r>
          </a:p>
          <a:p>
            <a:r>
              <a:rPr lang="pt-BR" dirty="0"/>
              <a:t>	 - portabilidade dos dados a outro fornecedor de serviços ou produto, mediante requisição expressa, observados os segredos comercial e industrial; </a:t>
            </a:r>
          </a:p>
          <a:p>
            <a:r>
              <a:rPr lang="pt-BR" dirty="0"/>
              <a:t>	- eliminação dos dados pessoais tratados com consentimento do titular, exceto previsão do art. 16;</a:t>
            </a:r>
          </a:p>
          <a:p>
            <a:pPr algn="just"/>
            <a:endParaRPr lang="pt-BR" dirty="0"/>
          </a:p>
          <a:p>
            <a:r>
              <a:rPr lang="pt-BR" dirty="0"/>
              <a:t>	</a:t>
            </a:r>
          </a:p>
          <a:p>
            <a:pPr algn="just"/>
            <a:endParaRPr lang="pt-BR" dirty="0"/>
          </a:p>
        </p:txBody>
      </p:sp>
    </p:spTree>
    <p:extLst>
      <p:ext uri="{BB962C8B-B14F-4D97-AF65-F5344CB8AC3E}">
        <p14:creationId xmlns:p14="http://schemas.microsoft.com/office/powerpoint/2010/main" val="19132660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0AACEAC4-F274-5911-883C-4EB8F48B4DDC}"/>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4A48E547-9C94-F952-1C01-3D55A020F534}"/>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1F1E0779-0C6B-33C9-56B0-E1787CC2E1B2}"/>
              </a:ext>
            </a:extLst>
          </p:cNvPr>
          <p:cNvSpPr txBox="1"/>
          <p:nvPr/>
        </p:nvSpPr>
        <p:spPr>
          <a:xfrm>
            <a:off x="508000" y="419100"/>
            <a:ext cx="8369300" cy="4708951"/>
          </a:xfrm>
          <a:prstGeom prst="rect">
            <a:avLst/>
          </a:prstGeom>
          <a:noFill/>
          <a:ln>
            <a:noFill/>
          </a:ln>
        </p:spPr>
        <p:txBody>
          <a:bodyPr spcFirstLastPara="1" wrap="square" lIns="91425" tIns="91425" rIns="91425" bIns="91425" anchor="t" anchorCtr="0">
            <a:spAutoFit/>
          </a:bodyPr>
          <a:lstStyle/>
          <a:p>
            <a:pPr algn="just"/>
            <a:r>
              <a:rPr lang="pt-BR" dirty="0"/>
              <a:t>	- informação das entidades públicas e privadas com as quais o controlador realizou uso compartilhado de dados;</a:t>
            </a:r>
          </a:p>
          <a:p>
            <a:pPr algn="just"/>
            <a:r>
              <a:rPr lang="pt-BR" dirty="0"/>
              <a:t>	- Informações sobre a possibilidade de não fornecer consentimento sobre as consequências da negativa;</a:t>
            </a:r>
          </a:p>
          <a:p>
            <a:pPr algn="just"/>
            <a:r>
              <a:rPr lang="pt-BR" dirty="0"/>
              <a:t>	- revogação do consentimento;</a:t>
            </a:r>
          </a:p>
          <a:p>
            <a:pPr algn="just"/>
            <a:r>
              <a:rPr lang="pt-BR" dirty="0"/>
              <a:t>	- direito de peticionar em relação soa seus dados contra o controlador junto a autoridade Nacional.</a:t>
            </a:r>
          </a:p>
          <a:p>
            <a:pPr algn="just"/>
            <a:r>
              <a:rPr lang="pt-BR" dirty="0"/>
              <a:t>	- pode opor-se a tratamento realizado com fundamento em uma das hipóteses de dispensa de consentimento, em caso de descumprimento da lei.</a:t>
            </a:r>
          </a:p>
          <a:p>
            <a:pPr algn="just"/>
            <a:r>
              <a:rPr lang="pt-BR" dirty="0"/>
              <a:t> </a:t>
            </a:r>
          </a:p>
          <a:p>
            <a:pPr algn="just"/>
            <a:r>
              <a:rPr lang="pt-BR" dirty="0"/>
              <a:t>	O titular tem ainda, direito a solicitar revisão das decisões tomadas unicamente com base em tratamento automatizado de dados pessoais que afetem seus interesses, incluídas as decisões destinadas a definir seu perfil pessoal, profissional, de consumo e de crédito ou os aspectos de sua personalidade. </a:t>
            </a:r>
          </a:p>
          <a:p>
            <a:pPr algn="just"/>
            <a:r>
              <a:rPr lang="pt-BR" dirty="0"/>
              <a:t> </a:t>
            </a:r>
          </a:p>
          <a:p>
            <a:pPr algn="just"/>
            <a:r>
              <a:rPr lang="pt-BR" dirty="0"/>
              <a:t>	Devemos lembrar que a defesa dos interesses e dos direitos dos titulares de dados poderá ser exercida em juízo, individual ou coletivamente, acerca dos instrumentos de tutela individual ou coletiva. </a:t>
            </a:r>
          </a:p>
          <a:p>
            <a:pPr algn="just"/>
            <a:r>
              <a:rPr lang="pt-BR" dirty="0"/>
              <a:t> </a:t>
            </a:r>
          </a:p>
          <a:p>
            <a:r>
              <a:rPr lang="pt-BR" dirty="0"/>
              <a:t>	</a:t>
            </a:r>
          </a:p>
          <a:p>
            <a:pPr algn="just"/>
            <a:endParaRPr lang="pt-BR" dirty="0"/>
          </a:p>
        </p:txBody>
      </p:sp>
    </p:spTree>
    <p:extLst>
      <p:ext uri="{BB962C8B-B14F-4D97-AF65-F5344CB8AC3E}">
        <p14:creationId xmlns:p14="http://schemas.microsoft.com/office/powerpoint/2010/main" val="23621537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26CDB7CB-0BE0-2AC6-D02C-FF525624360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4B03C2B5-088E-C9BB-337B-1F6864A07917}"/>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EC7F1C44-D45A-C826-B128-AFA07E05F20D}"/>
              </a:ext>
            </a:extLst>
          </p:cNvPr>
          <p:cNvSpPr txBox="1"/>
          <p:nvPr/>
        </p:nvSpPr>
        <p:spPr>
          <a:xfrm>
            <a:off x="508000" y="419100"/>
            <a:ext cx="8369300" cy="3508623"/>
          </a:xfrm>
          <a:prstGeom prst="rect">
            <a:avLst/>
          </a:prstGeom>
          <a:noFill/>
          <a:ln>
            <a:noFill/>
          </a:ln>
        </p:spPr>
        <p:txBody>
          <a:bodyPr spcFirstLastPara="1" wrap="square" lIns="91425" tIns="91425" rIns="91425" bIns="91425" anchor="t" anchorCtr="0">
            <a:spAutoFit/>
          </a:bodyPr>
          <a:lstStyle/>
          <a:p>
            <a:r>
              <a:rPr lang="pt-BR" dirty="0"/>
              <a:t>	</a:t>
            </a:r>
            <a:r>
              <a:rPr lang="pt-BR" sz="2000" b="1" dirty="0"/>
              <a:t>DA FISCALIZAÇÃO E RESPONSABILIDADE </a:t>
            </a:r>
            <a:r>
              <a:rPr lang="pt-BR" dirty="0"/>
              <a:t>(art. 52 e seguintes)</a:t>
            </a:r>
          </a:p>
          <a:p>
            <a:r>
              <a:rPr lang="pt-BR" dirty="0"/>
              <a:t> </a:t>
            </a:r>
          </a:p>
          <a:p>
            <a:pPr algn="just"/>
            <a:r>
              <a:rPr lang="pt-BR" dirty="0"/>
              <a:t>	</a:t>
            </a:r>
          </a:p>
          <a:p>
            <a:pPr algn="just"/>
            <a:r>
              <a:rPr lang="pt-BR" dirty="0"/>
              <a:t>	A ANPD é o órgão responsável por fiscalizar e aplicar penalidades em caso de descumprimento da LGPD.</a:t>
            </a:r>
          </a:p>
          <a:p>
            <a:r>
              <a:rPr lang="pt-BR" dirty="0"/>
              <a:t> </a:t>
            </a:r>
          </a:p>
          <a:p>
            <a:pPr algn="just"/>
            <a:r>
              <a:rPr lang="pt-BR" dirty="0"/>
              <a:t>	As infrações podem ser verificadas tanto pela ANPD quanto denunciadas pelo titular de dados pessoais. Em caso de denúncia, haverá instauração de processo administrativo para apuração dos fatos.</a:t>
            </a:r>
          </a:p>
          <a:p>
            <a:r>
              <a:rPr lang="pt-BR" dirty="0"/>
              <a:t> </a:t>
            </a:r>
          </a:p>
          <a:p>
            <a:pPr algn="just"/>
            <a:r>
              <a:rPr lang="pt-BR" dirty="0"/>
              <a:t>	Os agentes de tratamento de dados, em razão das infrações à LGPD, ficarão sujeitos à seguintes sanções administrativas aplicáveis pela autoridade nacional:</a:t>
            </a:r>
          </a:p>
          <a:p>
            <a:pPr algn="just"/>
            <a:r>
              <a:rPr lang="pt-BR" dirty="0"/>
              <a:t> </a:t>
            </a:r>
          </a:p>
          <a:p>
            <a:r>
              <a:rPr lang="pt-BR" dirty="0"/>
              <a:t>	</a:t>
            </a:r>
          </a:p>
          <a:p>
            <a:pPr algn="just"/>
            <a:endParaRPr lang="pt-BR" dirty="0"/>
          </a:p>
        </p:txBody>
      </p:sp>
    </p:spTree>
    <p:extLst>
      <p:ext uri="{BB962C8B-B14F-4D97-AF65-F5344CB8AC3E}">
        <p14:creationId xmlns:p14="http://schemas.microsoft.com/office/powerpoint/2010/main" val="33136146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A7ABA3AE-602B-42CE-11FA-11F57943BFA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4662AC5-0723-F094-34D8-2388176962DC}"/>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2B96E45E-60BA-DC6C-53CA-13F9C1F6CCF8}"/>
              </a:ext>
            </a:extLst>
          </p:cNvPr>
          <p:cNvSpPr txBox="1"/>
          <p:nvPr/>
        </p:nvSpPr>
        <p:spPr>
          <a:xfrm>
            <a:off x="508000" y="419100"/>
            <a:ext cx="8369300" cy="4493508"/>
          </a:xfrm>
          <a:prstGeom prst="rect">
            <a:avLst/>
          </a:prstGeom>
          <a:noFill/>
          <a:ln>
            <a:noFill/>
          </a:ln>
        </p:spPr>
        <p:txBody>
          <a:bodyPr spcFirstLastPara="1" wrap="square" lIns="91425" tIns="91425" rIns="91425" bIns="91425" anchor="t" anchorCtr="0">
            <a:spAutoFit/>
          </a:bodyPr>
          <a:lstStyle/>
          <a:p>
            <a:pPr algn="just"/>
            <a:r>
              <a:rPr lang="pt-BR" dirty="0"/>
              <a:t> 	– advertência;</a:t>
            </a:r>
          </a:p>
          <a:p>
            <a:pPr algn="just"/>
            <a:r>
              <a:rPr lang="pt-BR" dirty="0"/>
              <a:t>	– multa simples;</a:t>
            </a:r>
          </a:p>
          <a:p>
            <a:pPr algn="just"/>
            <a:r>
              <a:rPr lang="pt-BR" dirty="0"/>
              <a:t>	– multa diária;</a:t>
            </a:r>
          </a:p>
          <a:p>
            <a:pPr algn="just"/>
            <a:r>
              <a:rPr lang="pt-BR" dirty="0"/>
              <a:t>	– publicização da infração após devidamente apurada e confirmada sua ocorrência;</a:t>
            </a:r>
          </a:p>
          <a:p>
            <a:pPr algn="just"/>
            <a:r>
              <a:rPr lang="pt-BR" dirty="0"/>
              <a:t>	– Bloqueio dos dados pessoais a que se refere a infração;</a:t>
            </a:r>
          </a:p>
          <a:p>
            <a:pPr algn="just"/>
            <a:r>
              <a:rPr lang="pt-BR" dirty="0"/>
              <a:t> 	- suspensão parcial do funcionamento do banco de dados pelo período máximo de até 6 (seis) meses, prorrogável por igual período, até a regularização da atividade de tratamento pelo controlador.</a:t>
            </a:r>
          </a:p>
          <a:p>
            <a:pPr algn="just"/>
            <a:r>
              <a:rPr lang="pt-BR" dirty="0"/>
              <a:t>	- suspensão do exercício da atividade de tratamento de dados pessoais a que se refere a infração pelo período máximo de 6 (seis) meses, prorrogável por igual período;</a:t>
            </a:r>
          </a:p>
          <a:p>
            <a:pPr algn="just"/>
            <a:r>
              <a:rPr lang="pt-BR" dirty="0"/>
              <a:t>	- Proibição parcial ou total do exercício de atividades relacionadas a tratamento de dados;</a:t>
            </a:r>
          </a:p>
          <a:p>
            <a:pPr algn="just"/>
            <a:endParaRPr lang="pt-BR" dirty="0"/>
          </a:p>
          <a:p>
            <a:pPr algn="just"/>
            <a:r>
              <a:rPr lang="pt-BR" dirty="0"/>
              <a:t>	As sanções serão aplicadas após procedimento administrativo que possibilite a oportunidade da ampla defesa, de forma gradativa, isolada ou cumulativa, de acordo com as peculiaridades do caso concreto e considerando a gravidade  e a natureza e dos direitos pessoais afetados, a boa-fé do infrator, a vantagem auferida ou pretendida pelo infrator, a reincidência, o grau do dano, a cooperação do infrator, a adoção reiterada e demonstrada de mecanismos e  </a:t>
            </a:r>
          </a:p>
          <a:p>
            <a:pPr algn="just"/>
            <a:endParaRPr lang="pt-BR" dirty="0"/>
          </a:p>
          <a:p>
            <a:pPr algn="just"/>
            <a:r>
              <a:rPr lang="pt-BR" dirty="0"/>
              <a:t> </a:t>
            </a:r>
          </a:p>
          <a:p>
            <a:pPr algn="just"/>
            <a:r>
              <a:rPr lang="pt-BR" dirty="0"/>
              <a:t>	</a:t>
            </a:r>
          </a:p>
        </p:txBody>
      </p:sp>
    </p:spTree>
    <p:extLst>
      <p:ext uri="{BB962C8B-B14F-4D97-AF65-F5344CB8AC3E}">
        <p14:creationId xmlns:p14="http://schemas.microsoft.com/office/powerpoint/2010/main" val="30567414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A7E80884-D334-A759-88AD-D380488384F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AD7E264A-87F4-706B-9B97-8B0E75C6FF82}"/>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AFEC72D4-3958-07ED-381B-FD8021B4274F}"/>
              </a:ext>
            </a:extLst>
          </p:cNvPr>
          <p:cNvSpPr txBox="1"/>
          <p:nvPr/>
        </p:nvSpPr>
        <p:spPr>
          <a:xfrm>
            <a:off x="508000" y="419100"/>
            <a:ext cx="8369300" cy="4062620"/>
          </a:xfrm>
          <a:prstGeom prst="rect">
            <a:avLst/>
          </a:prstGeom>
          <a:noFill/>
          <a:ln>
            <a:noFill/>
          </a:ln>
        </p:spPr>
        <p:txBody>
          <a:bodyPr spcFirstLastPara="1" wrap="square" lIns="91425" tIns="91425" rIns="91425" bIns="91425" anchor="t" anchorCtr="0">
            <a:spAutoFit/>
          </a:bodyPr>
          <a:lstStyle/>
          <a:p>
            <a:pPr algn="just"/>
            <a:r>
              <a:rPr lang="pt-BR" dirty="0"/>
              <a:t> procedimentos internos capazes de minimizar o dano, voltados ao tratamento seguro e adequado de dados, a adoção de política de boas práticas e governança, a pronta adoção de medidas corretivas e a proporcionalidade entre a gravidade da falta e a intensidade da sansão, sem prejuízo da aplicação de sanções administrativas , civis ou penais definidas no Código de Defesa do Consumidor, ou em legislação específica.</a:t>
            </a:r>
          </a:p>
          <a:p>
            <a:pPr algn="just"/>
            <a:endParaRPr lang="pt-BR" dirty="0"/>
          </a:p>
          <a:p>
            <a:pPr algn="just"/>
            <a:r>
              <a:rPr lang="pt-BR" dirty="0"/>
              <a:t>	Aos órgãos públicos poderão ser aplicadas as seguintes sansões: Advertência, publicização da infração, bloqueio dos dados pessoais, eliminação dos dados pessoais de que se refere a infração, suspensão parcial do banco de dados até regularização da atividade do tratamento de dados, suspensão do exercício das atividades de tratamento de dados, proibição parcial ou total  do exercício das atividades relacionadas a tratamento de dados.</a:t>
            </a:r>
          </a:p>
          <a:p>
            <a:pPr algn="just"/>
            <a:r>
              <a:rPr lang="pt-BR" dirty="0"/>
              <a:t> </a:t>
            </a:r>
          </a:p>
          <a:p>
            <a:pPr algn="just"/>
            <a:r>
              <a:rPr lang="pt-BR" dirty="0"/>
              <a:t>	Os vazamentos de dados individuais ou acessos não autorizados poderão ser objeto de conciliação direta entre controlador e titular e, caso não haja acordo, o controlador estará sujeito à aplicação das penalidades da LGPD. A autoridade nacional definirá, por meio de regulamento próprio sobre as sansões administrativas as infrações, devendo ser objeto de consulta pública, as metodologias que orientarão o cálculo do valor-base das sanções de multa.</a:t>
            </a:r>
          </a:p>
          <a:p>
            <a:pPr algn="just"/>
            <a:endParaRPr lang="pt-BR" dirty="0"/>
          </a:p>
        </p:txBody>
      </p:sp>
    </p:spTree>
    <p:extLst>
      <p:ext uri="{BB962C8B-B14F-4D97-AF65-F5344CB8AC3E}">
        <p14:creationId xmlns:p14="http://schemas.microsoft.com/office/powerpoint/2010/main" val="52465448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74AFE7D-365A-CEA5-5127-8518EEDC6E2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FE856BF-E2EF-D387-7F37-EDD5D9B2D2AB}"/>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60DA87BA-F9AF-5FA2-90E8-1D3E16CF44FD}"/>
              </a:ext>
            </a:extLst>
          </p:cNvPr>
          <p:cNvSpPr txBox="1"/>
          <p:nvPr/>
        </p:nvSpPr>
        <p:spPr>
          <a:xfrm>
            <a:off x="508000" y="419100"/>
            <a:ext cx="8369300" cy="2554515"/>
          </a:xfrm>
          <a:prstGeom prst="rect">
            <a:avLst/>
          </a:prstGeom>
          <a:noFill/>
          <a:ln>
            <a:noFill/>
          </a:ln>
        </p:spPr>
        <p:txBody>
          <a:bodyPr spcFirstLastPara="1" wrap="square" lIns="91425" tIns="91425" rIns="91425" bIns="91425" anchor="t" anchorCtr="0">
            <a:spAutoFit/>
          </a:bodyPr>
          <a:lstStyle/>
          <a:p>
            <a:pPr algn="just"/>
            <a:r>
              <a:rPr lang="pt-BR" dirty="0"/>
              <a:t>	As metodologia devem ser previamente publicadas, para ciência dos agentes de tratamento, e devem apresentar objetivamente as formas e dosimetrias para cálculo do valor-base das sanções  de multa, cujas quais deverão conter fundamentação detalhada de tosos os seus elementos demonstrando a  observância dos critérios previstos na LGPD. </a:t>
            </a:r>
          </a:p>
          <a:p>
            <a:r>
              <a:rPr lang="pt-BR" dirty="0"/>
              <a:t> </a:t>
            </a:r>
          </a:p>
          <a:p>
            <a:r>
              <a:rPr lang="pt-BR" dirty="0"/>
              <a:t>	O referido regulamento, deverá também estabelecer as circunstâncias e as condições para a adoção de multa simples ou diária.</a:t>
            </a:r>
          </a:p>
          <a:p>
            <a:r>
              <a:rPr lang="pt-BR" dirty="0"/>
              <a:t> </a:t>
            </a:r>
          </a:p>
          <a:p>
            <a:r>
              <a:rPr lang="pt-BR" dirty="0"/>
              <a:t>	Acerca do valor da sanção de multa diária, deve-se observar a gravidade da falta e a extensão do dano ou prejuízo causado e ser fundamentado pela Autoridade Nacional</a:t>
            </a:r>
          </a:p>
          <a:p>
            <a:pPr algn="just"/>
            <a:endParaRPr lang="pt-BR" dirty="0"/>
          </a:p>
        </p:txBody>
      </p:sp>
    </p:spTree>
    <p:extLst>
      <p:ext uri="{BB962C8B-B14F-4D97-AF65-F5344CB8AC3E}">
        <p14:creationId xmlns:p14="http://schemas.microsoft.com/office/powerpoint/2010/main" val="423647298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627E3482-03F5-AB08-4086-2B1D4CBDA14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102252A-CE1C-AF3A-061C-FA484B2A9A1C}"/>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5221AAEF-7EE5-A815-5E5F-6F7B1647DB09}"/>
              </a:ext>
            </a:extLst>
          </p:cNvPr>
          <p:cNvSpPr txBox="1"/>
          <p:nvPr/>
        </p:nvSpPr>
        <p:spPr>
          <a:xfrm>
            <a:off x="508000" y="419100"/>
            <a:ext cx="8369300" cy="4339619"/>
          </a:xfrm>
          <a:prstGeom prst="rect">
            <a:avLst/>
          </a:prstGeom>
          <a:noFill/>
          <a:ln>
            <a:noFill/>
          </a:ln>
        </p:spPr>
        <p:txBody>
          <a:bodyPr spcFirstLastPara="1" wrap="square" lIns="91425" tIns="91425" rIns="91425" bIns="91425" anchor="t" anchorCtr="0">
            <a:spAutoFit/>
          </a:bodyPr>
          <a:lstStyle/>
          <a:p>
            <a:pPr algn="ctr"/>
            <a:r>
              <a:rPr lang="pt-BR" sz="2000" b="1" dirty="0"/>
              <a:t>DA SEGURANÇA E DAS BOAS PRÁTICAS</a:t>
            </a:r>
            <a:endParaRPr lang="pt-BR" sz="2000" dirty="0"/>
          </a:p>
          <a:p>
            <a:pPr algn="just"/>
            <a:endParaRPr lang="pt-BR" dirty="0"/>
          </a:p>
          <a:p>
            <a:pPr algn="just"/>
            <a:r>
              <a:rPr lang="pt-BR" dirty="0"/>
              <a:t>	Os agentes de tratamento devem adotar medidas de segurança, técnica e administrativas aptas a proteger dos dados pessoais de acesso não autorizados e de situações acidentais ou ilícitas de destruição, perda, alteração, comunicação ou qualquer forma de tratamento inadequado ou ilícito.</a:t>
            </a:r>
          </a:p>
          <a:p>
            <a:pPr algn="just"/>
            <a:r>
              <a:rPr lang="pt-BR" dirty="0"/>
              <a:t> </a:t>
            </a:r>
          </a:p>
          <a:p>
            <a:pPr algn="just"/>
            <a:r>
              <a:rPr lang="pt-BR" dirty="0"/>
              <a:t>	A ANPD poderá dispor sobre padrões técnicos mínimos para tornar aplicáveis as medidas de segurança, considerando a natureza das informações tratadas, as características específicas do tratamento e o estado da tecnologia, especialmente quando se tratar de dados sensíveis, considerando a aplicação de dupla segurança.</a:t>
            </a:r>
          </a:p>
          <a:p>
            <a:pPr algn="just"/>
            <a:r>
              <a:rPr lang="pt-BR" dirty="0"/>
              <a:t> </a:t>
            </a:r>
          </a:p>
          <a:p>
            <a:pPr algn="just"/>
            <a:r>
              <a:rPr lang="pt-BR" dirty="0"/>
              <a:t>	Os agentes de tratamento ou qualquer pessoa que intervenha em uma das fases do tratamento obriga-se a garantira segurança da informação aos dados pessoais, mesmo após o seu término.</a:t>
            </a:r>
          </a:p>
          <a:p>
            <a:pPr algn="just"/>
            <a:endParaRPr lang="pt-BR" dirty="0"/>
          </a:p>
          <a:p>
            <a:pPr algn="just"/>
            <a:r>
              <a:rPr lang="pt-BR" dirty="0"/>
              <a:t>	Em caso de incidentes de segurança, o controlador deverá comunicar à autoridade nacional e ao titular dos dados que possam acarretar riscos ou danos relevantes. </a:t>
            </a:r>
          </a:p>
          <a:p>
            <a:pPr algn="just"/>
            <a:endParaRPr lang="pt-BR" dirty="0"/>
          </a:p>
          <a:p>
            <a:pPr algn="just"/>
            <a:r>
              <a:rPr lang="pt-BR" dirty="0"/>
              <a:t>	</a:t>
            </a:r>
          </a:p>
        </p:txBody>
      </p:sp>
    </p:spTree>
    <p:extLst>
      <p:ext uri="{BB962C8B-B14F-4D97-AF65-F5344CB8AC3E}">
        <p14:creationId xmlns:p14="http://schemas.microsoft.com/office/powerpoint/2010/main" val="384815078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7A2E14B-3BE9-C40E-024A-687F83E35BA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B0175F36-9987-E4A9-9085-F2ED66E5830E}"/>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C418A8D0-4454-541D-2BD5-E0EBFBA53832}"/>
              </a:ext>
            </a:extLst>
          </p:cNvPr>
          <p:cNvSpPr txBox="1"/>
          <p:nvPr/>
        </p:nvSpPr>
        <p:spPr>
          <a:xfrm>
            <a:off x="508000" y="419100"/>
            <a:ext cx="8369300" cy="4493508"/>
          </a:xfrm>
          <a:prstGeom prst="rect">
            <a:avLst/>
          </a:prstGeom>
          <a:noFill/>
          <a:ln>
            <a:noFill/>
          </a:ln>
        </p:spPr>
        <p:txBody>
          <a:bodyPr spcFirstLastPara="1" wrap="square" lIns="91425" tIns="91425" rIns="91425" bIns="91425" anchor="t" anchorCtr="0">
            <a:spAutoFit/>
          </a:bodyPr>
          <a:lstStyle/>
          <a:p>
            <a:pPr algn="just"/>
            <a:r>
              <a:rPr lang="pt-BR" dirty="0"/>
              <a:t>	A LGPD estabelece regras e boas práticas para a segurança de dados pessoais, quais sejam armazenar os dados pessoais em locais seguros e inacessíveis a terceiros não autorizados, evitar que documentos importantes fiquem em locais de fácil acesso;  uso de senhas fortes, que combinem números, letras maiúsculas, não usar mesma senha em vários sistemas, alterar as senhas regularmente. </a:t>
            </a:r>
          </a:p>
          <a:p>
            <a:r>
              <a:rPr lang="pt-BR" dirty="0"/>
              <a:t> </a:t>
            </a:r>
          </a:p>
          <a:p>
            <a:pPr algn="just"/>
            <a:r>
              <a:rPr lang="pt-BR" dirty="0"/>
              <a:t>	Outra situação para segurança seria a limitação ao acesso de determinados dados pessoais. Imaginemos em dentro da secretaria da saúde, haja grande rotatividade de estagiários, e que lhes seja permitido acesso a sistema que constem dados sensíveis de pacientes com doenças infecto contagiosas, caso um deles tenha má intenção, poderá usar os referidos dados de maneira diversa, causar danos a outrem, bem como colocar em risco a utilização de dados por aquele órgão público.</a:t>
            </a:r>
          </a:p>
          <a:p>
            <a:pPr algn="just"/>
            <a:endParaRPr lang="pt-BR" dirty="0"/>
          </a:p>
          <a:p>
            <a:pPr algn="just"/>
            <a:r>
              <a:rPr lang="pt-BR" dirty="0"/>
              <a:t>	Assim sendo, podemos dizer que os controladores e operadores, poderão formular regras de boas práticas e de governança que estabeleçam condições de  organização, regime de funcionamento, procedimentos, inclusive sobre reclamações e petição dos titulares de dados, as normas de segurança, padrões técnicos , obrigações específicas para os diversos envolvidos no tratamento, ações educativas,  mecanismos internos de  supervisão e de mitigação de risco e de outros aspectos relacionados ao  tratamento de Dados pessoais.</a:t>
            </a:r>
          </a:p>
          <a:p>
            <a:pPr algn="just"/>
            <a:r>
              <a:rPr lang="pt-BR" dirty="0"/>
              <a:t> </a:t>
            </a:r>
          </a:p>
          <a:p>
            <a:pPr algn="just"/>
            <a:r>
              <a:rPr lang="pt-BR" dirty="0"/>
              <a:t>	</a:t>
            </a:r>
          </a:p>
        </p:txBody>
      </p:sp>
    </p:spTree>
    <p:extLst>
      <p:ext uri="{BB962C8B-B14F-4D97-AF65-F5344CB8AC3E}">
        <p14:creationId xmlns:p14="http://schemas.microsoft.com/office/powerpoint/2010/main" val="406192204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AD0462F-9FD6-1A95-1CE9-E50585EDCDE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60D0C3F-B562-052E-D065-8CB8D69225A3}"/>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99204E04-08A8-2342-AD5A-D75682A4E7AE}"/>
              </a:ext>
            </a:extLst>
          </p:cNvPr>
          <p:cNvSpPr txBox="1"/>
          <p:nvPr/>
        </p:nvSpPr>
        <p:spPr>
          <a:xfrm>
            <a:off x="508000" y="419100"/>
            <a:ext cx="8369300" cy="4493508"/>
          </a:xfrm>
          <a:prstGeom prst="rect">
            <a:avLst/>
          </a:prstGeom>
          <a:noFill/>
          <a:ln>
            <a:noFill/>
          </a:ln>
        </p:spPr>
        <p:txBody>
          <a:bodyPr spcFirstLastPara="1" wrap="square" lIns="91425" tIns="91425" rIns="91425" bIns="91425" anchor="t" anchorCtr="0">
            <a:spAutoFit/>
          </a:bodyPr>
          <a:lstStyle/>
          <a:p>
            <a:pPr algn="just"/>
            <a:r>
              <a:rPr lang="pt-BR" dirty="0"/>
              <a:t>	Ao estabelecer tais regras, controlador e operador levarão em consideração em relação ao tratamento de dados, a natureza, o escopo, a finalidade e a probabilidade e a gravidade dos riscos e dos benefícios decorrentes de tratamento de dados do titular.</a:t>
            </a:r>
          </a:p>
          <a:p>
            <a:pPr algn="just"/>
            <a:r>
              <a:rPr lang="pt-BR" dirty="0"/>
              <a:t> </a:t>
            </a:r>
          </a:p>
          <a:p>
            <a:pPr algn="just"/>
            <a:r>
              <a:rPr lang="pt-BR" dirty="0"/>
              <a:t>	O Controlador poderá ainda,  de acordo com a escala e o Volume das operações bem como a sensibilidade dos dados tratados e a probabilidade e a gravidade de tratamento de dados do titular, implementar programa de governança de dados que:</a:t>
            </a:r>
          </a:p>
          <a:p>
            <a:pPr algn="just"/>
            <a:endParaRPr lang="pt-BR" dirty="0"/>
          </a:p>
          <a:p>
            <a:pPr algn="just"/>
            <a:r>
              <a:rPr lang="pt-BR" dirty="0"/>
              <a:t>	 - demonstre o comprometimento do controlador em adotar processos e políticas internas que assegurem o cumprimento de boas práticas relativas à proteção de dados pessoais;</a:t>
            </a:r>
          </a:p>
          <a:p>
            <a:pPr algn="just"/>
            <a:r>
              <a:rPr lang="pt-BR" dirty="0"/>
              <a:t>	- seja aplicável a todo o conjunto de dados pessoais que estejam sob seu controle, independentemente do modo como se realizou sua coleta;</a:t>
            </a:r>
          </a:p>
          <a:p>
            <a:pPr algn="just"/>
            <a:r>
              <a:rPr lang="pt-BR" dirty="0"/>
              <a:t>	- seja adaptado à estrutura, à escala e ao volume, à escala e ao volume de suas operações, bem como à sensibilidade dos dados tratados;</a:t>
            </a:r>
          </a:p>
          <a:p>
            <a:r>
              <a:rPr lang="pt-BR" dirty="0"/>
              <a:t>	- estabeleça políticas e salvaguardas adequadas com base em processos de avaliação sistemática de impactos e riscos à privacidade;</a:t>
            </a:r>
          </a:p>
          <a:p>
            <a:r>
              <a:rPr lang="pt-BR" dirty="0"/>
              <a:t>	- tenha objetivo de estabelecer relação de com o titular, por meio de atuação transparente e que assegure mecanismo de participação do titular;</a:t>
            </a:r>
          </a:p>
          <a:p>
            <a:pPr algn="just"/>
            <a:endParaRPr lang="pt-BR" dirty="0"/>
          </a:p>
          <a:p>
            <a:pPr algn="just"/>
            <a:endParaRPr lang="pt-BR" dirty="0"/>
          </a:p>
        </p:txBody>
      </p:sp>
    </p:spTree>
    <p:extLst>
      <p:ext uri="{BB962C8B-B14F-4D97-AF65-F5344CB8AC3E}">
        <p14:creationId xmlns:p14="http://schemas.microsoft.com/office/powerpoint/2010/main" val="4198751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355F76E-E83D-8213-CD0F-DBF49A854697}"/>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56989EB-4824-42F9-E4F4-D910BA5BB1EA}"/>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F4E0C8AF-94F5-6F93-1853-FAD7B765D502}"/>
              </a:ext>
            </a:extLst>
          </p:cNvPr>
          <p:cNvSpPr txBox="1"/>
          <p:nvPr/>
        </p:nvSpPr>
        <p:spPr>
          <a:xfrm>
            <a:off x="458400" y="596800"/>
            <a:ext cx="8380800" cy="4031843"/>
          </a:xfrm>
          <a:prstGeom prst="rect">
            <a:avLst/>
          </a:prstGeom>
          <a:noFill/>
          <a:ln>
            <a:noFill/>
          </a:ln>
        </p:spPr>
        <p:txBody>
          <a:bodyPr spcFirstLastPara="1" wrap="square" lIns="91425" tIns="91425" rIns="91425" bIns="91425" anchor="t" anchorCtr="0">
            <a:spAutoFit/>
          </a:bodyPr>
          <a:lstStyle/>
          <a:p>
            <a:pPr algn="ctr"/>
            <a:r>
              <a:rPr lang="pt-BR" sz="2000" b="1" dirty="0"/>
              <a:t>Nova cultura de proteção de dados</a:t>
            </a:r>
          </a:p>
          <a:p>
            <a:pPr algn="ctr"/>
            <a:endParaRPr lang="pt-BR" sz="2000" b="1" dirty="0">
              <a:solidFill>
                <a:schemeClr val="dk1"/>
              </a:solidFill>
              <a:highlight>
                <a:srgbClr val="FFFFFF"/>
              </a:highlight>
            </a:endParaRPr>
          </a:p>
          <a:p>
            <a:pPr algn="just"/>
            <a:r>
              <a:rPr lang="pt-BR" dirty="0">
                <a:solidFill>
                  <a:schemeClr val="dk1"/>
                </a:solidFill>
                <a:highlight>
                  <a:srgbClr val="FFFFFF"/>
                </a:highlight>
              </a:rPr>
              <a:t>	Na Alemanha, década de 70, que fora dividida em dois, um bloco capitalista liderado pelos EUA e outro socialista conduzido pela União Soviética, diante do cenário do avanço da computação, havia a necessidade de implementar garantias para seus cidadãos. Pois, aflorava a preocupação dos cidadãos e dos legisladores com a proteção da privacidade. Estima-se que as primeiras normas regulatórias sejam de mais ou menos 1978. </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Ainda no âmbito Europeu, França, Noruega, Suécia e Áustria também criaram suas legislações.  </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Em 1981 o Conselho Europeu promoveu a Convenção para Proteção Pessoal em relação ao Tratamento Automatizado de caráter pessoal. Entre os fundamentos preambulares de sua adoção, encontra-se o reconhecimento da necessidade de “conciliar os valores fundamentais do respeito à vida privada e da livre circulação da informação entre os povos.”</a:t>
            </a:r>
          </a:p>
          <a:p>
            <a:pPr algn="just"/>
            <a:endParaRPr lang="pt-BR" dirty="0">
              <a:solidFill>
                <a:schemeClr val="dk1"/>
              </a:solidFill>
              <a:highlight>
                <a:srgbClr val="FFFFFF"/>
              </a:highlight>
            </a:endParaRPr>
          </a:p>
          <a:p>
            <a:pPr algn="just"/>
            <a:endParaRPr dirty="0">
              <a:solidFill>
                <a:schemeClr val="dk1"/>
              </a:solidFill>
              <a:highlight>
                <a:srgbClr val="FFFFFF"/>
              </a:highlight>
            </a:endParaRPr>
          </a:p>
        </p:txBody>
      </p:sp>
    </p:spTree>
    <p:extLst>
      <p:ext uri="{BB962C8B-B14F-4D97-AF65-F5344CB8AC3E}">
        <p14:creationId xmlns:p14="http://schemas.microsoft.com/office/powerpoint/2010/main" val="181459568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5D666850-971C-D04D-0278-2526DCD8C69F}"/>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589F0BCF-AB38-B4D4-CAC3-075916866EDA}"/>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A6306EE6-4A34-F6C2-D613-DAEFA39DB3FF}"/>
              </a:ext>
            </a:extLst>
          </p:cNvPr>
          <p:cNvSpPr txBox="1"/>
          <p:nvPr/>
        </p:nvSpPr>
        <p:spPr>
          <a:xfrm>
            <a:off x="508000" y="419101"/>
            <a:ext cx="8216900" cy="4862839"/>
          </a:xfrm>
          <a:prstGeom prst="rect">
            <a:avLst/>
          </a:prstGeom>
          <a:noFill/>
          <a:ln>
            <a:noFill/>
          </a:ln>
        </p:spPr>
        <p:txBody>
          <a:bodyPr spcFirstLastPara="1" wrap="square" lIns="91425" tIns="91425" rIns="91425" bIns="91425" anchor="t" anchorCtr="0">
            <a:spAutoFit/>
          </a:bodyPr>
          <a:lstStyle/>
          <a:p>
            <a:r>
              <a:rPr lang="pt-BR" dirty="0"/>
              <a:t>	- esteja integrado a sua estrutura geral de governança  e estabeleça e aplique mecanismos de supervisão internos e externos;</a:t>
            </a:r>
          </a:p>
          <a:p>
            <a:r>
              <a:rPr lang="pt-BR" dirty="0"/>
              <a:t>	- conte com planos de resposta a incidentes e remediação;</a:t>
            </a:r>
          </a:p>
          <a:p>
            <a:r>
              <a:rPr lang="pt-BR" dirty="0"/>
              <a:t>	- seja atualizado constantemente com base nas informações obtidas a partir de monitoramento contínuo e avaliações periódicas.</a:t>
            </a:r>
          </a:p>
          <a:p>
            <a:r>
              <a:rPr lang="pt-BR" dirty="0"/>
              <a:t> </a:t>
            </a:r>
          </a:p>
          <a:p>
            <a:r>
              <a:rPr lang="pt-BR" dirty="0"/>
              <a:t>	A ANPD estimulará a adoção de padrões técnicos que facilitem o controle pelos titulares de seus dados pessoais.</a:t>
            </a:r>
          </a:p>
          <a:p>
            <a:endParaRPr lang="pt-BR" dirty="0"/>
          </a:p>
          <a:p>
            <a:r>
              <a:rPr lang="pt-BR" dirty="0"/>
              <a:t>	</a:t>
            </a:r>
            <a:r>
              <a:rPr lang="pt-BR" sz="2000" b="1" dirty="0"/>
              <a:t>AUTORIDADE NACIONAL DE PROTEÇÃO DE DADOS</a:t>
            </a:r>
          </a:p>
          <a:p>
            <a:endParaRPr lang="pt-BR" sz="2000" b="1" dirty="0"/>
          </a:p>
          <a:p>
            <a:r>
              <a:rPr lang="pt-BR" sz="2000" b="1" dirty="0"/>
              <a:t>	</a:t>
            </a:r>
            <a:r>
              <a:rPr lang="pt-BR" dirty="0"/>
              <a:t>A Autoridade Nacional de Proteção de Dados é uma autarquia de Natureza especial (Lei 14.460/2022) vinculada ao Ministério da Justiça e Segurança Pública, que tem como escopo zelar pela proteção de dados. É a ANPD que fiscaliza o cumprimento da LGPD. </a:t>
            </a:r>
          </a:p>
          <a:p>
            <a:r>
              <a:rPr lang="pt-BR" dirty="0"/>
              <a:t> </a:t>
            </a:r>
          </a:p>
          <a:p>
            <a:endParaRPr lang="pt-BR" sz="2000" b="1" dirty="0"/>
          </a:p>
          <a:p>
            <a:endParaRPr lang="pt-BR" dirty="0"/>
          </a:p>
          <a:p>
            <a:r>
              <a:rPr lang="pt-BR" dirty="0"/>
              <a:t> </a:t>
            </a:r>
          </a:p>
          <a:p>
            <a:pPr algn="just"/>
            <a:endParaRPr lang="pt-BR" dirty="0"/>
          </a:p>
          <a:p>
            <a:pPr algn="just"/>
            <a:endParaRPr lang="pt-BR" dirty="0"/>
          </a:p>
        </p:txBody>
      </p:sp>
    </p:spTree>
    <p:extLst>
      <p:ext uri="{BB962C8B-B14F-4D97-AF65-F5344CB8AC3E}">
        <p14:creationId xmlns:p14="http://schemas.microsoft.com/office/powerpoint/2010/main" val="280663044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A1E768B7-ED6C-815A-E5E4-49F6E88E906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A071BB9-F406-32FB-78E6-9D568427B66A}"/>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6344CC38-520B-1417-3C86-65C40F379527}"/>
              </a:ext>
            </a:extLst>
          </p:cNvPr>
          <p:cNvSpPr txBox="1"/>
          <p:nvPr/>
        </p:nvSpPr>
        <p:spPr>
          <a:xfrm>
            <a:off x="508000" y="419101"/>
            <a:ext cx="8216900" cy="5139838"/>
          </a:xfrm>
          <a:prstGeom prst="rect">
            <a:avLst/>
          </a:prstGeom>
          <a:noFill/>
          <a:ln>
            <a:noFill/>
          </a:ln>
        </p:spPr>
        <p:txBody>
          <a:bodyPr spcFirstLastPara="1" wrap="square" lIns="91425" tIns="91425" rIns="91425" bIns="91425" anchor="t" anchorCtr="0">
            <a:spAutoFit/>
          </a:bodyPr>
          <a:lstStyle/>
          <a:p>
            <a:r>
              <a:rPr lang="pt-BR" dirty="0"/>
              <a:t>	Suas principais funções da ANPD são:</a:t>
            </a:r>
          </a:p>
          <a:p>
            <a:r>
              <a:rPr lang="pt-BR" dirty="0"/>
              <a:t> </a:t>
            </a:r>
          </a:p>
          <a:p>
            <a:r>
              <a:rPr lang="pt-BR" dirty="0"/>
              <a:t>	Interpretar a LGPD;</a:t>
            </a:r>
          </a:p>
          <a:p>
            <a:r>
              <a:rPr lang="pt-BR" dirty="0"/>
              <a:t>	Orientar, regulamentar e fiscalizar o cumprimento da LGPD;</a:t>
            </a:r>
          </a:p>
          <a:p>
            <a:r>
              <a:rPr lang="pt-BR" dirty="0"/>
              <a:t>	Zelar pela proteção de dados pessoais;</a:t>
            </a:r>
          </a:p>
          <a:p>
            <a:r>
              <a:rPr lang="pt-BR" dirty="0"/>
              <a:t>	Zelar pela observância dos segredos comercial e industrial;</a:t>
            </a:r>
          </a:p>
          <a:p>
            <a:r>
              <a:rPr lang="pt-BR" dirty="0"/>
              <a:t>	Elaborar diretrizes para a Políticas Públicas sobre proteção de dados pessoais;</a:t>
            </a:r>
          </a:p>
          <a:p>
            <a:r>
              <a:rPr lang="pt-BR" dirty="0"/>
              <a:t> </a:t>
            </a:r>
          </a:p>
          <a:p>
            <a:r>
              <a:rPr lang="pt-BR" dirty="0"/>
              <a:t>	</a:t>
            </a:r>
            <a:r>
              <a:rPr lang="pt-BR" b="1" dirty="0"/>
              <a:t>SANÇÕES APLICADAS PELA ANPD</a:t>
            </a:r>
          </a:p>
          <a:p>
            <a:r>
              <a:rPr lang="pt-BR" dirty="0"/>
              <a:t> </a:t>
            </a:r>
          </a:p>
          <a:p>
            <a:r>
              <a:rPr lang="pt-BR" dirty="0"/>
              <a:t>	Advertência;</a:t>
            </a:r>
          </a:p>
          <a:p>
            <a:r>
              <a:rPr lang="pt-BR" dirty="0"/>
              <a:t>	Multa simples e Multa Diária;</a:t>
            </a:r>
          </a:p>
          <a:p>
            <a:r>
              <a:rPr lang="pt-BR" dirty="0"/>
              <a:t>	Publicização da infração;</a:t>
            </a:r>
          </a:p>
          <a:p>
            <a:r>
              <a:rPr lang="pt-BR" dirty="0"/>
              <a:t>	Bloqueio dos dados pessoais;</a:t>
            </a:r>
          </a:p>
          <a:p>
            <a:r>
              <a:rPr lang="pt-BR" dirty="0"/>
              <a:t>	Eliminação dos dados pessoais;</a:t>
            </a:r>
          </a:p>
          <a:p>
            <a:r>
              <a:rPr lang="pt-BR" dirty="0"/>
              <a:t>	Suspensão do funcionamento do banco de dados;</a:t>
            </a:r>
          </a:p>
          <a:p>
            <a:r>
              <a:rPr lang="pt-BR" dirty="0"/>
              <a:t>	Suspensão do exercício da atividade de tratamento dos dados pessoais;</a:t>
            </a:r>
          </a:p>
          <a:p>
            <a:r>
              <a:rPr lang="pt-BR" dirty="0"/>
              <a:t>	Proibição parcial ou total do exercício de atividade relacionadas a tratamento de dados; </a:t>
            </a:r>
          </a:p>
          <a:p>
            <a:r>
              <a:rPr lang="pt-BR" dirty="0"/>
              <a:t> </a:t>
            </a:r>
          </a:p>
          <a:p>
            <a:endParaRPr lang="pt-BR" dirty="0"/>
          </a:p>
          <a:p>
            <a:r>
              <a:rPr lang="pt-BR" dirty="0"/>
              <a:t> </a:t>
            </a:r>
          </a:p>
          <a:p>
            <a:pPr algn="just"/>
            <a:endParaRPr lang="pt-BR" dirty="0"/>
          </a:p>
          <a:p>
            <a:pPr algn="just"/>
            <a:endParaRPr lang="pt-BR" dirty="0"/>
          </a:p>
        </p:txBody>
      </p:sp>
    </p:spTree>
    <p:extLst>
      <p:ext uri="{BB962C8B-B14F-4D97-AF65-F5344CB8AC3E}">
        <p14:creationId xmlns:p14="http://schemas.microsoft.com/office/powerpoint/2010/main" val="404759661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762DE9C-D034-8D13-FE59-E5DDA0D4EFF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83504F7-7A72-CF67-6484-E1744E2452A3}"/>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34D03CEC-B677-1E40-57A9-EDB75E715B0C}"/>
              </a:ext>
            </a:extLst>
          </p:cNvPr>
          <p:cNvSpPr txBox="1"/>
          <p:nvPr/>
        </p:nvSpPr>
        <p:spPr>
          <a:xfrm>
            <a:off x="508000" y="419101"/>
            <a:ext cx="8216900" cy="4708951"/>
          </a:xfrm>
          <a:prstGeom prst="rect">
            <a:avLst/>
          </a:prstGeom>
          <a:noFill/>
          <a:ln>
            <a:noFill/>
          </a:ln>
        </p:spPr>
        <p:txBody>
          <a:bodyPr spcFirstLastPara="1" wrap="square" lIns="91425" tIns="91425" rIns="91425" bIns="91425" anchor="t" anchorCtr="0">
            <a:spAutoFit/>
          </a:bodyPr>
          <a:lstStyle/>
          <a:p>
            <a:r>
              <a:rPr lang="pt-BR" dirty="0"/>
              <a:t>	Então como já fora abordado, a ANPD é uma autarquia de natureza especial, dotada de autonomia técnica decisória, com patrimônio próprio e com sede fora no Distrito Federal. Composta por:</a:t>
            </a:r>
          </a:p>
          <a:p>
            <a:r>
              <a:rPr lang="pt-BR" dirty="0"/>
              <a:t> </a:t>
            </a:r>
          </a:p>
          <a:p>
            <a:r>
              <a:rPr lang="pt-BR" dirty="0"/>
              <a:t>	Conselho Diretor; (Composto por 5 diretores)</a:t>
            </a:r>
          </a:p>
          <a:p>
            <a:r>
              <a:rPr lang="pt-BR" dirty="0"/>
              <a:t>	Conselho Nacional de Proteção de Dados Pessoais e Privacidade;</a:t>
            </a:r>
          </a:p>
          <a:p>
            <a:r>
              <a:rPr lang="pt-BR" dirty="0"/>
              <a:t>	Corregedoria; </a:t>
            </a:r>
          </a:p>
          <a:p>
            <a:r>
              <a:rPr lang="pt-BR" dirty="0"/>
              <a:t>	Ouvidoria; </a:t>
            </a:r>
          </a:p>
          <a:p>
            <a:r>
              <a:rPr lang="pt-BR" dirty="0"/>
              <a:t>	Procuradoria</a:t>
            </a:r>
          </a:p>
          <a:p>
            <a:r>
              <a:rPr lang="pt-BR" dirty="0"/>
              <a:t>	Unidades administrativas e unidades especializadas.</a:t>
            </a:r>
          </a:p>
          <a:p>
            <a:endParaRPr lang="pt-BR" dirty="0"/>
          </a:p>
          <a:p>
            <a:r>
              <a:rPr lang="pt-BR" dirty="0"/>
              <a:t>	Os Cargos em comissão e as funções de confiança da ANPD serão remanejadas de outros órgãos e entidades do Poder Executivo federal.</a:t>
            </a:r>
          </a:p>
          <a:p>
            <a:r>
              <a:rPr lang="pt-BR" dirty="0"/>
              <a:t> </a:t>
            </a:r>
          </a:p>
          <a:p>
            <a:r>
              <a:rPr lang="pt-BR" dirty="0"/>
              <a:t>	Os ocupantes de cargos em comissão e das funções de confiança, serão indicados pelo  Conselho  diretor e nomeados ou designados pelo Diretor-Presidente</a:t>
            </a:r>
          </a:p>
          <a:p>
            <a:pPr algn="just"/>
            <a:endParaRPr lang="pt-BR" dirty="0"/>
          </a:p>
          <a:p>
            <a:endParaRPr lang="pt-BR" dirty="0"/>
          </a:p>
          <a:p>
            <a:r>
              <a:rPr lang="pt-BR" dirty="0"/>
              <a:t> </a:t>
            </a:r>
          </a:p>
          <a:p>
            <a:pPr algn="just"/>
            <a:endParaRPr lang="pt-BR" dirty="0"/>
          </a:p>
          <a:p>
            <a:pPr algn="just"/>
            <a:endParaRPr lang="pt-BR" dirty="0"/>
          </a:p>
        </p:txBody>
      </p:sp>
    </p:spTree>
    <p:extLst>
      <p:ext uri="{BB962C8B-B14F-4D97-AF65-F5344CB8AC3E}">
        <p14:creationId xmlns:p14="http://schemas.microsoft.com/office/powerpoint/2010/main" val="221243378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53C57C2-DD96-D376-DC36-FF490E92F650}"/>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5CE64F6-EE3B-5E8C-B5C4-666DEB7345E8}"/>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1C191B2B-63FA-4A68-5537-2E94245AEE26}"/>
              </a:ext>
            </a:extLst>
          </p:cNvPr>
          <p:cNvSpPr txBox="1"/>
          <p:nvPr/>
        </p:nvSpPr>
        <p:spPr>
          <a:xfrm>
            <a:off x="508000" y="419101"/>
            <a:ext cx="8216900" cy="4278064"/>
          </a:xfrm>
          <a:prstGeom prst="rect">
            <a:avLst/>
          </a:prstGeom>
          <a:noFill/>
          <a:ln>
            <a:noFill/>
          </a:ln>
        </p:spPr>
        <p:txBody>
          <a:bodyPr spcFirstLastPara="1" wrap="square" lIns="91425" tIns="91425" rIns="91425" bIns="91425" anchor="t" anchorCtr="0">
            <a:spAutoFit/>
          </a:bodyPr>
          <a:lstStyle/>
          <a:p>
            <a:r>
              <a:rPr lang="pt-BR" dirty="0"/>
              <a:t>	</a:t>
            </a:r>
            <a:r>
              <a:rPr lang="pt-BR" b="1" dirty="0"/>
              <a:t>Compete à ANPD:</a:t>
            </a:r>
          </a:p>
          <a:p>
            <a:r>
              <a:rPr lang="pt-BR" dirty="0"/>
              <a:t> </a:t>
            </a:r>
          </a:p>
          <a:p>
            <a:r>
              <a:rPr lang="pt-BR" dirty="0"/>
              <a:t>	Zelar pela proteção de dados pessoais;</a:t>
            </a:r>
          </a:p>
          <a:p>
            <a:r>
              <a:rPr lang="pt-BR" dirty="0"/>
              <a:t>	Zelar pela observância do segredo comercial e industrial;</a:t>
            </a:r>
          </a:p>
          <a:p>
            <a:r>
              <a:rPr lang="pt-BR" dirty="0"/>
              <a:t>	Elaborar diretrizes para Política de Proteção de Dados e da Privacidade; </a:t>
            </a:r>
          </a:p>
          <a:p>
            <a:r>
              <a:rPr lang="pt-BR" dirty="0"/>
              <a:t>	Fiscalizar e aplicar sanções;</a:t>
            </a:r>
          </a:p>
          <a:p>
            <a:r>
              <a:rPr lang="pt-BR" dirty="0"/>
              <a:t>	Apreciar petições do titular contra controlador;</a:t>
            </a:r>
          </a:p>
          <a:p>
            <a:r>
              <a:rPr lang="pt-BR" dirty="0"/>
              <a:t>	Promover na população o conhecimento das normas e políticas públicas sobre dados pessoais e medidas de segurança;</a:t>
            </a:r>
          </a:p>
          <a:p>
            <a:r>
              <a:rPr lang="pt-BR" dirty="0"/>
              <a:t>	Promover e elaborar estudos sobre as práticas nacionais e internacionais de proteção de dados e privacidade;</a:t>
            </a:r>
          </a:p>
          <a:p>
            <a:r>
              <a:rPr lang="pt-BR" dirty="0"/>
              <a:t>	Estimular adoções de padrões para serviços e produtos que facilitem o exercício do controle dos titulares sobre seus dados;</a:t>
            </a:r>
          </a:p>
          <a:p>
            <a:r>
              <a:rPr lang="pt-BR" dirty="0"/>
              <a:t>	Promover ações de cooperação com autoridades de proteção de dados pessoais de outros países, de natureza  internacional ou transnacional;</a:t>
            </a:r>
          </a:p>
          <a:p>
            <a:r>
              <a:rPr lang="pt-BR" dirty="0"/>
              <a:t>	Dispor sobre forma de publicidade das operações de tratamento de dados pessoais, respeitados os segredo comercial e industrial;</a:t>
            </a:r>
          </a:p>
          <a:p>
            <a:pPr algn="just"/>
            <a:endParaRPr lang="pt-BR" dirty="0"/>
          </a:p>
          <a:p>
            <a:pPr algn="just"/>
            <a:endParaRPr lang="pt-BR" dirty="0"/>
          </a:p>
        </p:txBody>
      </p:sp>
    </p:spTree>
    <p:extLst>
      <p:ext uri="{BB962C8B-B14F-4D97-AF65-F5344CB8AC3E}">
        <p14:creationId xmlns:p14="http://schemas.microsoft.com/office/powerpoint/2010/main" val="262271137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78DAEFE-16A3-7C92-A15C-9784C555593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2D2947F-0143-BE26-ACFA-A9E2C578F1D0}"/>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B0AF2868-D68F-62AB-157D-9292BB2D2D07}"/>
              </a:ext>
            </a:extLst>
          </p:cNvPr>
          <p:cNvSpPr txBox="1"/>
          <p:nvPr/>
        </p:nvSpPr>
        <p:spPr>
          <a:xfrm>
            <a:off x="508000" y="419101"/>
            <a:ext cx="8216900" cy="4062620"/>
          </a:xfrm>
          <a:prstGeom prst="rect">
            <a:avLst/>
          </a:prstGeom>
          <a:noFill/>
          <a:ln>
            <a:noFill/>
          </a:ln>
        </p:spPr>
        <p:txBody>
          <a:bodyPr spcFirstLastPara="1" wrap="square" lIns="91425" tIns="91425" rIns="91425" bIns="91425" anchor="t" anchorCtr="0">
            <a:spAutoFit/>
          </a:bodyPr>
          <a:lstStyle/>
          <a:p>
            <a:pPr algn="just"/>
            <a:r>
              <a:rPr lang="pt-BR" dirty="0"/>
              <a:t>	Solicitar às entidades do poder público que realizem  operações de tratamento de dados pessoais informe específico sobre âmbito, a natureza dos dados e os demais detalhes do tratamento realizado, com a possibilidade de emitir parecer técnico complementar para garantir o cumprimento desta Lei;</a:t>
            </a:r>
          </a:p>
          <a:p>
            <a:pPr algn="just"/>
            <a:r>
              <a:rPr lang="pt-BR" dirty="0"/>
              <a:t>	Elaborar relatórios de gestão anuais acerca de suas atividades;</a:t>
            </a:r>
          </a:p>
          <a:p>
            <a:pPr algn="just"/>
            <a:r>
              <a:rPr lang="pt-BR" dirty="0"/>
              <a:t>	Editar regulamentos e procedimentos sobre proteção de dados pessoais e privacidade;</a:t>
            </a:r>
          </a:p>
          <a:p>
            <a:pPr algn="just"/>
            <a:r>
              <a:rPr lang="pt-BR" dirty="0"/>
              <a:t>	Ouvir agentes de tratamento e a sociedade em matéria de interesse relevante e prestar contas sobre suas atividades e planejamento;</a:t>
            </a:r>
          </a:p>
          <a:p>
            <a:pPr algn="just"/>
            <a:r>
              <a:rPr lang="pt-BR" dirty="0"/>
              <a:t>	Arrecadar e aplicar suas receitas e publicar no relatório de gestão o detalhamento de suas receitas e despesas;</a:t>
            </a:r>
          </a:p>
          <a:p>
            <a:pPr algn="just"/>
            <a:r>
              <a:rPr lang="pt-BR" dirty="0"/>
              <a:t>	Realizar auditorias, ou determinar sua realização, no âmbito da atividade de fiscalização sobre o tratamento de dados pessoais efetuado pelos agentes de tratamento, incluindo o poder público;</a:t>
            </a:r>
          </a:p>
          <a:p>
            <a:pPr algn="just"/>
            <a:r>
              <a:rPr lang="pt-BR" dirty="0"/>
              <a:t>	Celebrar a qualquer momento, compromisso com agentes de tratamento para eliminar irregularidade incerteza jurídica ou situação contenciosa no âmbito de processos administrativos</a:t>
            </a:r>
          </a:p>
          <a:p>
            <a:pPr algn="just"/>
            <a:r>
              <a:rPr lang="pt-BR" dirty="0"/>
              <a:t>	Editar normas, orientações e procedimentos simplificados e diferenciados, inclusive quanto aos prazos para que microempresas e empresas de pequeno porte possam se adequar à Lei;</a:t>
            </a:r>
          </a:p>
          <a:p>
            <a:pPr algn="just"/>
            <a:endParaRPr lang="pt-BR" dirty="0"/>
          </a:p>
        </p:txBody>
      </p:sp>
    </p:spTree>
    <p:extLst>
      <p:ext uri="{BB962C8B-B14F-4D97-AF65-F5344CB8AC3E}">
        <p14:creationId xmlns:p14="http://schemas.microsoft.com/office/powerpoint/2010/main" val="344194947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5A47812-1BC5-D8F7-6D64-5D70BF70CC4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C125AB8-058E-3E07-5E4A-784B30F080D3}"/>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2179E208-2C44-9097-C6A5-3DCFB168CC18}"/>
              </a:ext>
            </a:extLst>
          </p:cNvPr>
          <p:cNvSpPr txBox="1"/>
          <p:nvPr/>
        </p:nvSpPr>
        <p:spPr>
          <a:xfrm>
            <a:off x="508000" y="419101"/>
            <a:ext cx="8216900" cy="3416290"/>
          </a:xfrm>
          <a:prstGeom prst="rect">
            <a:avLst/>
          </a:prstGeom>
          <a:noFill/>
          <a:ln>
            <a:noFill/>
          </a:ln>
        </p:spPr>
        <p:txBody>
          <a:bodyPr spcFirstLastPara="1" wrap="square" lIns="91425" tIns="91425" rIns="91425" bIns="91425" anchor="t" anchorCtr="0">
            <a:spAutoFit/>
          </a:bodyPr>
          <a:lstStyle/>
          <a:p>
            <a:pPr algn="just"/>
            <a:r>
              <a:rPr lang="pt-BR" dirty="0"/>
              <a:t>	Garantir que o tratamento de dados de idosos seja efetuado de maneira simples, clara, acessível e adequada ao seu empreendimento;</a:t>
            </a:r>
          </a:p>
          <a:p>
            <a:pPr algn="just"/>
            <a:r>
              <a:rPr lang="pt-BR" dirty="0"/>
              <a:t>	Deliberar sobre competência e casos omissos;</a:t>
            </a:r>
          </a:p>
          <a:p>
            <a:pPr algn="just"/>
            <a:r>
              <a:rPr lang="pt-BR" dirty="0"/>
              <a:t>	Comunicar aos órgãos de controle interno o descumprimento do disposto nesta Lei por órgãos e entidades da administração pública federal.</a:t>
            </a:r>
          </a:p>
          <a:p>
            <a:pPr algn="just"/>
            <a:r>
              <a:rPr lang="pt-BR" dirty="0"/>
              <a:t>	Articular com as autoridades reguladoras públicas para  exercer suas competências em setores específicos de atividades econômicas e governamentais sujeitas à regulação;</a:t>
            </a:r>
          </a:p>
          <a:p>
            <a:pPr algn="just"/>
            <a:r>
              <a:rPr lang="pt-BR" dirty="0"/>
              <a:t>	Implementar mecanismos simplificados, inclusive por meio eletrônico para registro de reclamações sobre o tratamento de Dados pessoais em desconformidade;</a:t>
            </a:r>
          </a:p>
          <a:p>
            <a:pPr algn="just"/>
            <a:r>
              <a:rPr lang="pt-BR" dirty="0"/>
              <a:t> </a:t>
            </a:r>
          </a:p>
          <a:p>
            <a:pPr algn="just"/>
            <a:r>
              <a:rPr lang="pt-BR" dirty="0"/>
              <a:t> </a:t>
            </a:r>
          </a:p>
          <a:p>
            <a:pPr algn="just"/>
            <a:r>
              <a:rPr lang="pt-BR" dirty="0"/>
              <a:t>	Cumpre salientar que os referidos regulamentos e normas a serem editados pela ANPD devem ser precedidos de consulta e audiência públicas, bem como de análise de impacto regulatório.</a:t>
            </a:r>
          </a:p>
          <a:p>
            <a:pPr algn="just"/>
            <a:r>
              <a:rPr lang="pt-BR" dirty="0"/>
              <a:t> </a:t>
            </a:r>
          </a:p>
          <a:p>
            <a:pPr algn="just"/>
            <a:endParaRPr lang="pt-BR" dirty="0"/>
          </a:p>
        </p:txBody>
      </p:sp>
    </p:spTree>
    <p:extLst>
      <p:ext uri="{BB962C8B-B14F-4D97-AF65-F5344CB8AC3E}">
        <p14:creationId xmlns:p14="http://schemas.microsoft.com/office/powerpoint/2010/main" val="376702574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78B70CC-C6A6-037C-B05B-5F28222E3F6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5AC94B0-1508-8E33-0B42-D24AA02E2E65}"/>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97155DA1-7841-C9AA-FECA-F5306F9965F7}"/>
              </a:ext>
            </a:extLst>
          </p:cNvPr>
          <p:cNvSpPr txBox="1"/>
          <p:nvPr/>
        </p:nvSpPr>
        <p:spPr>
          <a:xfrm>
            <a:off x="458400" y="596800"/>
            <a:ext cx="7009200" cy="3231624"/>
          </a:xfrm>
          <a:prstGeom prst="rect">
            <a:avLst/>
          </a:prstGeom>
          <a:noFill/>
          <a:ln>
            <a:noFill/>
          </a:ln>
        </p:spPr>
        <p:txBody>
          <a:bodyPr spcFirstLastPara="1" wrap="square" lIns="91425" tIns="91425" rIns="91425" bIns="91425" anchor="t" anchorCtr="0">
            <a:spAutoFit/>
          </a:bodyPr>
          <a:lstStyle/>
          <a:p>
            <a:pPr algn="just"/>
            <a:r>
              <a:rPr lang="pt-BR" sz="1800" dirty="0"/>
              <a:t>Os Tribunais de Contas e o Poder Judiciário têm sido fundamentais na mediação desse aparente conflito, garantindo que a proteção de dados não se torne um pretexto para a falta de transparência. A </a:t>
            </a:r>
            <a:r>
              <a:rPr lang="pt-BR" sz="1800" b="1" dirty="0"/>
              <a:t>Controladoria-Geral da União (CGU)</a:t>
            </a:r>
            <a:r>
              <a:rPr lang="pt-BR" sz="1800" dirty="0"/>
              <a:t> e a </a:t>
            </a:r>
            <a:r>
              <a:rPr lang="pt-BR" sz="1800" b="1" dirty="0"/>
              <a:t>Autoridade Nacional de Proteção de Dados (ANPD)</a:t>
            </a:r>
            <a:r>
              <a:rPr lang="pt-BR" sz="1800" dirty="0"/>
              <a:t> também orientam a administração pública sobre como compatibilizar essas normas, assegurando que a LGPD e a LAI sejam aplicadas de maneira complementar, sem comprometer o controle social e a proteção dos direitos individuais. Assim, a chave para resolver essa questão está na </a:t>
            </a:r>
            <a:r>
              <a:rPr lang="pt-BR" sz="1800" b="1" dirty="0"/>
              <a:t>interpretação proporcional</a:t>
            </a:r>
            <a:r>
              <a:rPr lang="pt-BR" sz="1800" dirty="0"/>
              <a:t>, garantindo transparência sem violar a privacidade dos cidadãos.</a:t>
            </a:r>
            <a:endParaRPr sz="1800" dirty="0">
              <a:solidFill>
                <a:schemeClr val="dk1"/>
              </a:solidFill>
              <a:highlight>
                <a:srgbClr val="FFFFFF"/>
              </a:highlight>
            </a:endParaRPr>
          </a:p>
        </p:txBody>
      </p:sp>
    </p:spTree>
    <p:extLst>
      <p:ext uri="{BB962C8B-B14F-4D97-AF65-F5344CB8AC3E}">
        <p14:creationId xmlns:p14="http://schemas.microsoft.com/office/powerpoint/2010/main" val="370063318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6FBD849-8C82-6E5D-B91C-418F0513619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F1F7A3B-C463-8E34-98F6-2B5DF4CF1513}"/>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96EFF3A8-D5E5-B5B7-D061-1944653A3B6A}"/>
              </a:ext>
            </a:extLst>
          </p:cNvPr>
          <p:cNvSpPr txBox="1"/>
          <p:nvPr/>
        </p:nvSpPr>
        <p:spPr>
          <a:xfrm>
            <a:off x="1639500" y="663566"/>
            <a:ext cx="7009200" cy="2769959"/>
          </a:xfrm>
          <a:prstGeom prst="rect">
            <a:avLst/>
          </a:prstGeom>
          <a:noFill/>
          <a:ln>
            <a:noFill/>
          </a:ln>
        </p:spPr>
        <p:txBody>
          <a:bodyPr spcFirstLastPara="1" wrap="square" lIns="91425" tIns="91425" rIns="91425" bIns="91425" anchor="t" anchorCtr="0">
            <a:spAutoFit/>
          </a:bodyPr>
          <a:lstStyle/>
          <a:p>
            <a:r>
              <a:rPr lang="pt-BR" sz="2800" dirty="0">
                <a:solidFill>
                  <a:schemeClr val="dk1"/>
                </a:solidFill>
                <a:highlight>
                  <a:srgbClr val="FFFFFF"/>
                </a:highlight>
              </a:rPr>
              <a:t>Muito obrigada!</a:t>
            </a:r>
          </a:p>
          <a:p>
            <a:endParaRPr lang="pt-BR" sz="2800" dirty="0">
              <a:solidFill>
                <a:schemeClr val="dk1"/>
              </a:solidFill>
              <a:highlight>
                <a:srgbClr val="FFFFFF"/>
              </a:highlight>
            </a:endParaRPr>
          </a:p>
          <a:p>
            <a:r>
              <a:rPr lang="pt-BR" sz="2800" dirty="0">
                <a:solidFill>
                  <a:schemeClr val="dk1"/>
                </a:solidFill>
                <a:highlight>
                  <a:srgbClr val="FFFFFF"/>
                </a:highlight>
              </a:rPr>
              <a:t>Barbara </a:t>
            </a:r>
            <a:r>
              <a:rPr lang="pt-BR" sz="2800" dirty="0" err="1">
                <a:solidFill>
                  <a:schemeClr val="dk1"/>
                </a:solidFill>
                <a:highlight>
                  <a:srgbClr val="FFFFFF"/>
                </a:highlight>
              </a:rPr>
              <a:t>Dettmer</a:t>
            </a:r>
            <a:endParaRPr lang="pt-BR" sz="2800" dirty="0">
              <a:solidFill>
                <a:schemeClr val="dk1"/>
              </a:solidFill>
              <a:highlight>
                <a:srgbClr val="FFFFFF"/>
              </a:highlight>
            </a:endParaRPr>
          </a:p>
          <a:p>
            <a:r>
              <a:rPr lang="pt-BR" sz="2800" dirty="0">
                <a:solidFill>
                  <a:schemeClr val="dk1"/>
                </a:solidFill>
                <a:highlight>
                  <a:srgbClr val="FFFFFF"/>
                </a:highlight>
              </a:rPr>
              <a:t>47 996432199</a:t>
            </a:r>
          </a:p>
          <a:p>
            <a:r>
              <a:rPr lang="pt-BR" sz="2800" dirty="0">
                <a:solidFill>
                  <a:schemeClr val="dk1"/>
                </a:solidFill>
                <a:highlight>
                  <a:srgbClr val="FFFFFF"/>
                </a:highlight>
                <a:hlinkClick r:id="rId4"/>
              </a:rPr>
              <a:t>barbarasdettmer@hotmail.com</a:t>
            </a:r>
            <a:endParaRPr lang="pt-BR" sz="2800" dirty="0">
              <a:solidFill>
                <a:schemeClr val="dk1"/>
              </a:solidFill>
              <a:highlight>
                <a:srgbClr val="FFFFFF"/>
              </a:highlight>
            </a:endParaRPr>
          </a:p>
          <a:p>
            <a:r>
              <a:rPr lang="pt-BR" sz="2800" dirty="0">
                <a:solidFill>
                  <a:schemeClr val="dk1"/>
                </a:solidFill>
                <a:highlight>
                  <a:srgbClr val="FFFFFF"/>
                </a:highlight>
              </a:rPr>
              <a:t>@barbara_dettmer</a:t>
            </a:r>
            <a:endParaRPr sz="2800" dirty="0">
              <a:solidFill>
                <a:schemeClr val="dk1"/>
              </a:solidFill>
              <a:highlight>
                <a:srgbClr val="FFFFFF"/>
              </a:highlight>
            </a:endParaRPr>
          </a:p>
        </p:txBody>
      </p:sp>
    </p:spTree>
    <p:extLst>
      <p:ext uri="{BB962C8B-B14F-4D97-AF65-F5344CB8AC3E}">
        <p14:creationId xmlns:p14="http://schemas.microsoft.com/office/powerpoint/2010/main" val="2247758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0D267F6-62A4-C289-83CE-BEAAFF8EB4C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10E7DE5-636C-866D-C964-28161F0CEE92}"/>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3E77A56F-7D42-CC7D-B794-55978EFF80A6}"/>
              </a:ext>
            </a:extLst>
          </p:cNvPr>
          <p:cNvSpPr txBox="1"/>
          <p:nvPr/>
        </p:nvSpPr>
        <p:spPr>
          <a:xfrm>
            <a:off x="458400" y="596800"/>
            <a:ext cx="8380800" cy="4062620"/>
          </a:xfrm>
          <a:prstGeom prst="rect">
            <a:avLst/>
          </a:prstGeom>
          <a:noFill/>
          <a:ln>
            <a:noFill/>
          </a:ln>
        </p:spPr>
        <p:txBody>
          <a:bodyPr spcFirstLastPara="1" wrap="square" lIns="91425" tIns="91425" rIns="91425" bIns="91425" anchor="t" anchorCtr="0">
            <a:spAutoFit/>
          </a:bodyPr>
          <a:lstStyle/>
          <a:p>
            <a:pPr algn="just"/>
            <a:r>
              <a:rPr lang="pt-BR" dirty="0">
                <a:solidFill>
                  <a:schemeClr val="dk1"/>
                </a:solidFill>
                <a:highlight>
                  <a:srgbClr val="FFFFFF"/>
                </a:highlight>
              </a:rPr>
              <a:t>	Já em 1995, a União Europeia reforça o direito a proteção de dados através da Diretiva 95/46/CE, que traz todos os fundamentos e finalidades que justificam a adoção da proteção de dados, que se aplicam em sua maioria, a realidade brasileira e de quaisquer outros países que tenha aderido aos princípios consagrados na Declaração dos Direitos Humanos. </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É essa bastante conhecida, e que tornou-se regulamento sobre a proteção de dados, então desde 1995 se fala sobre proteção de dados, vislumbrando a importância de guardar e regulamentar dados. </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Cumpre salientar que, em 1995 o mundo está experenciando  uma nova diretriz internacional, a globalização, conversa ampla de todos os Estados, ascensão do capitalismo, novas tecnologias, consumo em ascensão, tráfego de dados, segredos industriais, dentre outras situações...</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Diante disso, veio a maior preocupação do Bloco Europeu no que se refere a regulamentação e proteção de dados. Estes já eram utilizados, mas não com a mesma robustez que são utilizados hoje. Podemos dizer que a Diretiva 95, serviu durante muito tempo como um balizador do tratamento de dados. </a:t>
            </a:r>
          </a:p>
          <a:p>
            <a:pPr algn="just"/>
            <a:endParaRPr dirty="0">
              <a:solidFill>
                <a:schemeClr val="dk1"/>
              </a:solidFill>
              <a:highlight>
                <a:srgbClr val="FFFFFF"/>
              </a:highlight>
            </a:endParaRPr>
          </a:p>
        </p:txBody>
      </p:sp>
    </p:spTree>
    <p:extLst>
      <p:ext uri="{BB962C8B-B14F-4D97-AF65-F5344CB8AC3E}">
        <p14:creationId xmlns:p14="http://schemas.microsoft.com/office/powerpoint/2010/main" val="3157244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AED8C1A-F9FC-C98C-D6F9-639547937C4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891E583-EB74-FF02-4457-AF9FA30A871E}"/>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A25318DC-9716-8185-43A0-8F256673B243}"/>
              </a:ext>
            </a:extLst>
          </p:cNvPr>
          <p:cNvSpPr txBox="1"/>
          <p:nvPr/>
        </p:nvSpPr>
        <p:spPr>
          <a:xfrm>
            <a:off x="458400" y="596800"/>
            <a:ext cx="8380800" cy="3631733"/>
          </a:xfrm>
          <a:prstGeom prst="rect">
            <a:avLst/>
          </a:prstGeom>
          <a:noFill/>
          <a:ln>
            <a:noFill/>
          </a:ln>
        </p:spPr>
        <p:txBody>
          <a:bodyPr spcFirstLastPara="1" wrap="square" lIns="91425" tIns="91425" rIns="91425" bIns="91425" anchor="t" anchorCtr="0">
            <a:spAutoFit/>
          </a:bodyPr>
          <a:lstStyle/>
          <a:p>
            <a:pPr algn="just"/>
            <a:r>
              <a:rPr lang="pt-BR" dirty="0">
                <a:solidFill>
                  <a:schemeClr val="dk1"/>
                </a:solidFill>
                <a:highlight>
                  <a:srgbClr val="FFFFFF"/>
                </a:highlight>
              </a:rPr>
              <a:t>	Essa diretiva tinha como destinatários os Estados-membros, mas não vinculava os órgãos da própria União Europeia. Tendo como objetivo uniformizar a coleta, o tratamento e o uso de dados pessoais pelos estados membros da União Europeia, servindo também como referência para os Estados não membros. </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Ainda no continente Europeu, temos a Carta de Direitos Fundamentais (2000) e o Tratado de Lisboa (2007, e passou a vigorar em 2009).</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A Carta de Direitos Fundamentais busca assegurar a privacidade e a segurança das informações de cada pessoa, permitindo que elas tenham controle sobre seus dados pessoais. Dessa forma, a União Europeia reconhece a importância de respeitar a privacidade individual em um mundo cada vez mais digital e conectado. </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É pertinente enfatizar que a proteção de dados se tornou um tema central nas políticas da União Europeia, e a Carta de Direitos Fundamentais é um março importante para garantir esse direito a todos os cidadãos europeus.</a:t>
            </a:r>
          </a:p>
        </p:txBody>
      </p:sp>
    </p:spTree>
    <p:extLst>
      <p:ext uri="{BB962C8B-B14F-4D97-AF65-F5344CB8AC3E}">
        <p14:creationId xmlns:p14="http://schemas.microsoft.com/office/powerpoint/2010/main" val="10270234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FD3C88A-CA74-4D8D-9A7B-0EAC99E40E1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6588024-8E78-57C1-22BA-5694C1FD8B3E}"/>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DCEB9202-7117-7D68-5B21-0F08C3128D6F}"/>
              </a:ext>
            </a:extLst>
          </p:cNvPr>
          <p:cNvSpPr txBox="1"/>
          <p:nvPr/>
        </p:nvSpPr>
        <p:spPr>
          <a:xfrm>
            <a:off x="458400" y="596800"/>
            <a:ext cx="8380800" cy="3508623"/>
          </a:xfrm>
          <a:prstGeom prst="rect">
            <a:avLst/>
          </a:prstGeom>
          <a:noFill/>
          <a:ln>
            <a:noFill/>
          </a:ln>
        </p:spPr>
        <p:txBody>
          <a:bodyPr spcFirstLastPara="1" wrap="square" lIns="91425" tIns="91425" rIns="91425" bIns="91425" anchor="t" anchorCtr="0">
            <a:spAutoFit/>
          </a:bodyPr>
          <a:lstStyle/>
          <a:p>
            <a:pPr algn="just"/>
            <a:r>
              <a:rPr lang="pt-BR" dirty="0">
                <a:solidFill>
                  <a:schemeClr val="dk1"/>
                </a:solidFill>
                <a:highlight>
                  <a:srgbClr val="FFFFFF"/>
                </a:highlight>
              </a:rPr>
              <a:t>	Essa carta também tem natureza recomendatória, ou seja, não possuía força de lei, mas em 2009, com a entrada em vigor do Tratamento de Lisboa, tornou-se vinculado como um direito primário na União </a:t>
            </a:r>
            <a:r>
              <a:rPr lang="pt-BR" dirty="0" err="1">
                <a:solidFill>
                  <a:schemeClr val="dk1"/>
                </a:solidFill>
                <a:highlight>
                  <a:srgbClr val="FFFFFF"/>
                </a:highlight>
              </a:rPr>
              <a:t>Européia</a:t>
            </a:r>
            <a:endParaRPr lang="pt-BR" dirty="0">
              <a:solidFill>
                <a:schemeClr val="dk1"/>
              </a:solidFill>
              <a:highlight>
                <a:srgbClr val="FFFFFF"/>
              </a:highlight>
            </a:endParaRPr>
          </a:p>
          <a:p>
            <a:pPr algn="just"/>
            <a:endParaRPr lang="pt-BR" dirty="0">
              <a:solidFill>
                <a:schemeClr val="dk1"/>
              </a:solidFill>
              <a:highlight>
                <a:srgbClr val="FFFFFF"/>
              </a:highlight>
            </a:endParaRPr>
          </a:p>
          <a:p>
            <a:pPr algn="just"/>
            <a:r>
              <a:rPr lang="pt-BR" dirty="0">
                <a:solidFill>
                  <a:schemeClr val="dk1"/>
                </a:solidFill>
                <a:highlight>
                  <a:srgbClr val="FFFFFF"/>
                </a:highlight>
              </a:rPr>
              <a:t>	O artigo 8º  da Carta de Direitos Fundamentais consagra o direito fundamental essencial: </a:t>
            </a:r>
            <a:r>
              <a:rPr lang="pt-BR" b="1" dirty="0">
                <a:solidFill>
                  <a:schemeClr val="dk1"/>
                </a:solidFill>
                <a:highlight>
                  <a:srgbClr val="FFFFFF"/>
                </a:highlight>
              </a:rPr>
              <a:t>o direito a Proteção de Dados</a:t>
            </a:r>
            <a:r>
              <a:rPr lang="pt-BR" dirty="0">
                <a:solidFill>
                  <a:schemeClr val="dk1"/>
                </a:solidFill>
                <a:highlight>
                  <a:srgbClr val="FFFFFF"/>
                </a:highlight>
              </a:rPr>
              <a:t>.</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a:t>
            </a:r>
          </a:p>
          <a:p>
            <a:pPr algn="just"/>
            <a:endParaRPr lang="pt-BR" dirty="0">
              <a:solidFill>
                <a:schemeClr val="dk1"/>
              </a:solidFill>
              <a:highlight>
                <a:srgbClr val="FFFFFF"/>
              </a:highlight>
            </a:endParaRPr>
          </a:p>
          <a:p>
            <a:pPr algn="just"/>
            <a:endParaRPr lang="pt-BR" dirty="0">
              <a:solidFill>
                <a:schemeClr val="dk1"/>
              </a:solidFill>
              <a:highlight>
                <a:srgbClr val="FFFFFF"/>
              </a:highlight>
            </a:endParaRPr>
          </a:p>
          <a:p>
            <a:pPr algn="just"/>
            <a:endParaRPr lang="pt-BR" dirty="0">
              <a:solidFill>
                <a:schemeClr val="dk1"/>
              </a:solidFill>
              <a:highlight>
                <a:srgbClr val="FFFFFF"/>
              </a:highlight>
            </a:endParaRPr>
          </a:p>
          <a:p>
            <a:pPr algn="just"/>
            <a:r>
              <a:rPr lang="pt-BR" dirty="0">
                <a:solidFill>
                  <a:schemeClr val="dk1"/>
                </a:solidFill>
              </a:rPr>
              <a:t> Fonte: https://op.europa.eu/webpub/com/carta-dos-direitos-fundamentais/pt/</a:t>
            </a:r>
          </a:p>
          <a:p>
            <a:pPr algn="just"/>
            <a:endParaRPr lang="pt-BR" sz="1000" dirty="0">
              <a:solidFill>
                <a:schemeClr val="dk1"/>
              </a:solidFill>
            </a:endParaRPr>
          </a:p>
          <a:p>
            <a:pPr algn="just"/>
            <a:r>
              <a:rPr lang="pt-BR" sz="1000" dirty="0">
                <a:solidFill>
                  <a:schemeClr val="dk1"/>
                </a:solidFill>
              </a:rPr>
              <a:t>	</a:t>
            </a:r>
            <a:endParaRPr lang="pt-BR" sz="1000" dirty="0">
              <a:solidFill>
                <a:schemeClr val="dk1"/>
              </a:solidFill>
              <a:highlight>
                <a:srgbClr val="FFFFFF"/>
              </a:highlight>
            </a:endParaRPr>
          </a:p>
        </p:txBody>
      </p:sp>
      <p:pic>
        <p:nvPicPr>
          <p:cNvPr id="3" name="Imagem 2">
            <a:extLst>
              <a:ext uri="{FF2B5EF4-FFF2-40B4-BE49-F238E27FC236}">
                <a16:creationId xmlns:a16="http://schemas.microsoft.com/office/drawing/2014/main" id="{C0DB7215-5883-659C-25F4-DE9E433E941F}"/>
              </a:ext>
            </a:extLst>
          </p:cNvPr>
          <p:cNvPicPr>
            <a:picLocks noChangeAspect="1"/>
          </p:cNvPicPr>
          <p:nvPr/>
        </p:nvPicPr>
        <p:blipFill>
          <a:blip r:embed="rId4"/>
          <a:stretch>
            <a:fillRect/>
          </a:stretch>
        </p:blipFill>
        <p:spPr>
          <a:xfrm>
            <a:off x="763200" y="2139968"/>
            <a:ext cx="7758500" cy="1051303"/>
          </a:xfrm>
          <a:prstGeom prst="rect">
            <a:avLst/>
          </a:prstGeom>
        </p:spPr>
      </p:pic>
    </p:spTree>
    <p:extLst>
      <p:ext uri="{BB962C8B-B14F-4D97-AF65-F5344CB8AC3E}">
        <p14:creationId xmlns:p14="http://schemas.microsoft.com/office/powerpoint/2010/main" val="1891254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0CBF295-3ABB-958D-18A6-64607F1AEEE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D17E725-6BC4-0E24-7176-EEFEBE9D6A25}"/>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78E6F42F-4896-BFBB-9B9F-2C9F2973A6CC}"/>
              </a:ext>
            </a:extLst>
          </p:cNvPr>
          <p:cNvSpPr txBox="1"/>
          <p:nvPr/>
        </p:nvSpPr>
        <p:spPr>
          <a:xfrm>
            <a:off x="775900" y="584100"/>
            <a:ext cx="8276722" cy="3600955"/>
          </a:xfrm>
          <a:prstGeom prst="rect">
            <a:avLst/>
          </a:prstGeom>
          <a:noFill/>
          <a:ln>
            <a:noFill/>
          </a:ln>
        </p:spPr>
        <p:txBody>
          <a:bodyPr spcFirstLastPara="1" wrap="square" lIns="91425" tIns="91425" rIns="91425" bIns="91425" anchor="t" anchorCtr="0">
            <a:spAutoFit/>
          </a:bodyPr>
          <a:lstStyle/>
          <a:p>
            <a:pPr algn="just"/>
            <a:r>
              <a:rPr lang="pt-BR" sz="2000" b="1" dirty="0"/>
              <a:t>GDPR – Regulamento Geral sobre Proteção de Dados</a:t>
            </a:r>
          </a:p>
          <a:p>
            <a:pPr algn="just"/>
            <a:endParaRPr lang="pt-BR" sz="2000" b="1" dirty="0">
              <a:solidFill>
                <a:schemeClr val="dk1"/>
              </a:solidFill>
              <a:highlight>
                <a:srgbClr val="FFFFFF"/>
              </a:highlight>
            </a:endParaRPr>
          </a:p>
          <a:p>
            <a:pPr algn="just"/>
            <a:r>
              <a:rPr lang="pt-BR" dirty="0">
                <a:solidFill>
                  <a:schemeClr val="dk1"/>
                </a:solidFill>
                <a:highlight>
                  <a:srgbClr val="FFFFFF"/>
                </a:highlight>
              </a:rPr>
              <a:t> - Entrou em Vigor em 2018;</a:t>
            </a:r>
          </a:p>
          <a:p>
            <a:pPr algn="just"/>
            <a:r>
              <a:rPr lang="pt-BR" dirty="0">
                <a:solidFill>
                  <a:schemeClr val="dk1"/>
                </a:solidFill>
                <a:highlight>
                  <a:srgbClr val="FFFFFF"/>
                </a:highlight>
              </a:rPr>
              <a:t> - Substitui a Diretiva 95/46/CE;</a:t>
            </a:r>
          </a:p>
          <a:p>
            <a:pPr algn="just"/>
            <a:r>
              <a:rPr lang="pt-BR" dirty="0">
                <a:solidFill>
                  <a:schemeClr val="dk1"/>
                </a:solidFill>
                <a:highlight>
                  <a:srgbClr val="FFFFFF"/>
                </a:highlight>
              </a:rPr>
              <a:t> - Obriga o Facebook e o Google a mudar a forma de coletar e tratar dados;</a:t>
            </a:r>
          </a:p>
          <a:p>
            <a:pPr algn="just"/>
            <a:r>
              <a:rPr lang="pt-BR" dirty="0">
                <a:solidFill>
                  <a:schemeClr val="dk1"/>
                </a:solidFill>
                <a:highlight>
                  <a:srgbClr val="FFFFFF"/>
                </a:highlight>
              </a:rPr>
              <a:t> - Influenciou a busca por regulamentações de dados em outros países, incluindo o Brasil.</a:t>
            </a:r>
          </a:p>
          <a:p>
            <a:pPr algn="just"/>
            <a:endParaRPr lang="pt-BR" dirty="0">
              <a:solidFill>
                <a:schemeClr val="dk1"/>
              </a:solidFill>
              <a:highlight>
                <a:srgbClr val="FFFFFF"/>
              </a:highlight>
            </a:endParaRPr>
          </a:p>
          <a:p>
            <a:pPr algn="just"/>
            <a:r>
              <a:rPr lang="pt-BR" dirty="0">
                <a:solidFill>
                  <a:schemeClr val="dk1"/>
                </a:solidFill>
                <a:highlight>
                  <a:srgbClr val="FFFFFF"/>
                </a:highlight>
              </a:rPr>
              <a:t>	Estávamos vivendo uma ascensão das redes sociais, vazamentos de dados pela plataformas digitais, bem como alterações do comportamento humano diante das redes sociais. A </a:t>
            </a:r>
            <a:r>
              <a:rPr lang="pt-BR" dirty="0" err="1">
                <a:solidFill>
                  <a:schemeClr val="dk1"/>
                </a:solidFill>
                <a:highlight>
                  <a:srgbClr val="FFFFFF"/>
                </a:highlight>
              </a:rPr>
              <a:t>Cambride</a:t>
            </a:r>
            <a:r>
              <a:rPr lang="pt-BR" dirty="0">
                <a:solidFill>
                  <a:schemeClr val="dk1"/>
                </a:solidFill>
                <a:highlight>
                  <a:srgbClr val="FFFFFF"/>
                </a:highlight>
              </a:rPr>
              <a:t> Analítica, usou o FB para uma coleta de dados, e usou essa coleta para impulsionar de forma comportamental os usuários para eleger Donald Trump. Violando a privacidade de dados do FB. Por se tratar de uma situação bastante complexa, após verificação, notou-se que aquela rede social não estava protegendo de maneira satisfatória e eficaz os dados dos usuários. Com essa falha, percebe-se a necessidade de uma norma, que acontece. Diante da referida falha, percebe-se a necessidade de uma norma imposta primeiro na Europa, e depois em outros Estados e Blocos.</a:t>
            </a:r>
            <a:endParaRPr dirty="0">
              <a:solidFill>
                <a:schemeClr val="dk1"/>
              </a:solidFill>
              <a:highlight>
                <a:srgbClr val="FFFFFF"/>
              </a:highlight>
            </a:endParaRPr>
          </a:p>
        </p:txBody>
      </p:sp>
    </p:spTree>
    <p:extLst>
      <p:ext uri="{BB962C8B-B14F-4D97-AF65-F5344CB8AC3E}">
        <p14:creationId xmlns:p14="http://schemas.microsoft.com/office/powerpoint/2010/main" val="2009573446"/>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4070</TotalTime>
  <Words>8942</Words>
  <Application>Microsoft Office PowerPoint</Application>
  <PresentationFormat>Apresentação na tela (16:9)</PresentationFormat>
  <Paragraphs>534</Paragraphs>
  <Slides>57</Slides>
  <Notes>57</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57</vt:i4>
      </vt:variant>
    </vt:vector>
  </HeadingPairs>
  <TitlesOfParts>
    <vt:vector size="60" baseType="lpstr">
      <vt:lpstr>Montserrat</vt:lpstr>
      <vt:lpstr>Arial</vt:lpstr>
      <vt:lpstr>Simple Light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Ingrid Coluci Jack</dc:creator>
  <cp:lastModifiedBy>Silva Alvaro</cp:lastModifiedBy>
  <cp:revision>1</cp:revision>
  <dcterms:modified xsi:type="dcterms:W3CDTF">2025-08-11T13:16:40Z</dcterms:modified>
</cp:coreProperties>
</file>