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85" r:id="rId3"/>
    <p:sldId id="257" r:id="rId4"/>
    <p:sldId id="258" r:id="rId5"/>
    <p:sldId id="259" r:id="rId6"/>
    <p:sldId id="290" r:id="rId7"/>
    <p:sldId id="260" r:id="rId8"/>
    <p:sldId id="261" r:id="rId9"/>
    <p:sldId id="306" r:id="rId10"/>
    <p:sldId id="262" r:id="rId11"/>
    <p:sldId id="263" r:id="rId12"/>
    <p:sldId id="291" r:id="rId13"/>
    <p:sldId id="305" r:id="rId14"/>
    <p:sldId id="264" r:id="rId15"/>
    <p:sldId id="265" r:id="rId16"/>
    <p:sldId id="304" r:id="rId17"/>
    <p:sldId id="268" r:id="rId18"/>
    <p:sldId id="269" r:id="rId19"/>
    <p:sldId id="292" r:id="rId20"/>
    <p:sldId id="270" r:id="rId21"/>
    <p:sldId id="294" r:id="rId22"/>
    <p:sldId id="295" r:id="rId23"/>
    <p:sldId id="303" r:id="rId24"/>
    <p:sldId id="271" r:id="rId25"/>
    <p:sldId id="272" r:id="rId26"/>
    <p:sldId id="296" r:id="rId27"/>
    <p:sldId id="273" r:id="rId28"/>
    <p:sldId id="302" r:id="rId29"/>
    <p:sldId id="293" r:id="rId30"/>
    <p:sldId id="301" r:id="rId31"/>
    <p:sldId id="297" r:id="rId32"/>
    <p:sldId id="275" r:id="rId33"/>
    <p:sldId id="276" r:id="rId34"/>
    <p:sldId id="300" r:id="rId35"/>
    <p:sldId id="277" r:id="rId36"/>
    <p:sldId id="278" r:id="rId37"/>
    <p:sldId id="279" r:id="rId38"/>
    <p:sldId id="299" r:id="rId39"/>
    <p:sldId id="280" r:id="rId40"/>
    <p:sldId id="281" r:id="rId41"/>
    <p:sldId id="287" r:id="rId42"/>
    <p:sldId id="288" r:id="rId43"/>
    <p:sldId id="289" r:id="rId44"/>
    <p:sldId id="282" r:id="rId45"/>
    <p:sldId id="283" r:id="rId46"/>
    <p:sldId id="298" r:id="rId47"/>
    <p:sldId id="284" r:id="rId48"/>
    <p:sldId id="286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736E6-5F34-4C89-A7B6-CD0D48498761}" type="datetimeFigureOut">
              <a:rPr lang="pt-BR" smtClean="0"/>
              <a:pPr/>
              <a:t>08/06/2026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D9016-41D2-483A-A8E5-3CF7CDF3FB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Sugestão didática: use um exemplo real de pedido (anonimizado) para mapear quem tem a informação e onde ela está.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Ponto para debate: transparência fiscal (LC 101/2000 e LC 131/2009) + requisitos da LAI para sítios eletrônicos.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Critério operacional: Finalidade (controle social) × Necessidade × Proporcionalidade. Publique o mínimo necessário; quando preciso, tarje/anonimize.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Conecte com Plano de Dados Abertos (PDA) e governança da INDA.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Sugestão: mencionar EBT 360° (CGU) e Painel LAI como referências de acompanhamento.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devaldojr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" y="0"/>
            <a:ext cx="12191695" cy="5394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5394960"/>
            <a:ext cx="12191695" cy="1463040"/>
          </a:xfrm>
          <a:prstGeom prst="rect">
            <a:avLst/>
          </a:prstGeom>
          <a:solidFill>
            <a:srgbClr val="0E7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1828800"/>
            <a:ext cx="111556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600" b="1" dirty="0" err="1">
                <a:solidFill>
                  <a:srgbClr val="FFFFFF"/>
                </a:solidFill>
                <a:latin typeface="Calibri"/>
              </a:rPr>
              <a:t>Todos</a:t>
            </a:r>
            <a:r>
              <a:rPr sz="4600" b="1" dirty="0">
                <a:solidFill>
                  <a:srgbClr val="FFFFFF"/>
                </a:solidFill>
                <a:latin typeface="Calibri"/>
              </a:rPr>
              <a:t> de </a:t>
            </a:r>
            <a:r>
              <a:rPr sz="4600" b="1" dirty="0" err="1">
                <a:solidFill>
                  <a:srgbClr val="FFFFFF"/>
                </a:solidFill>
                <a:latin typeface="Calibri"/>
              </a:rPr>
              <a:t>Olho</a:t>
            </a:r>
            <a:endParaRPr sz="46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2560320"/>
            <a:ext cx="11155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>
                <a:solidFill>
                  <a:srgbClr val="DCE7F5"/>
                </a:solidFill>
                <a:latin typeface="Calibri"/>
              </a:defRPr>
            </a:pPr>
            <a:r>
              <a:rPr dirty="0"/>
              <a:t>O </a:t>
            </a:r>
            <a:r>
              <a:rPr dirty="0" err="1"/>
              <a:t>Monitoramento</a:t>
            </a:r>
            <a:r>
              <a:rPr dirty="0"/>
              <a:t> do Portal </a:t>
            </a:r>
            <a:r>
              <a:rPr dirty="0" err="1"/>
              <a:t>da</a:t>
            </a:r>
            <a:r>
              <a:rPr dirty="0"/>
              <a:t> </a:t>
            </a:r>
            <a:r>
              <a:rPr dirty="0" err="1"/>
              <a:t>Transparência</a:t>
            </a: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822960" y="3154680"/>
            <a:ext cx="4754880" cy="36576"/>
          </a:xfrm>
          <a:prstGeom prst="rect">
            <a:avLst/>
          </a:prstGeom>
          <a:solidFill>
            <a:srgbClr val="DCE7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22960" y="333756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>
                <a:solidFill>
                  <a:srgbClr val="DCE7F5"/>
                </a:solidFill>
                <a:latin typeface="Calibri"/>
              </a:defRPr>
            </a:pPr>
            <a:r>
              <a:rPr dirty="0" err="1"/>
              <a:t>Módulo</a:t>
            </a:r>
            <a:r>
              <a:rPr dirty="0"/>
              <a:t> 1 — </a:t>
            </a:r>
            <a:r>
              <a:rPr dirty="0" err="1"/>
              <a:t>Ouvidoria</a:t>
            </a:r>
            <a:r>
              <a:rPr dirty="0"/>
              <a:t>, e‑SIC, Portal e LGPD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5440680"/>
            <a:ext cx="107899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FFFFFF"/>
                </a:solidFill>
                <a:latin typeface="Calibri"/>
              </a:defRPr>
            </a:pPr>
            <a:r>
              <a:rPr dirty="0" err="1"/>
              <a:t>Objetivo</a:t>
            </a:r>
            <a:r>
              <a:rPr dirty="0"/>
              <a:t>: </a:t>
            </a:r>
            <a:r>
              <a:rPr dirty="0" err="1"/>
              <a:t>estruturar</a:t>
            </a:r>
            <a:r>
              <a:rPr dirty="0"/>
              <a:t> um </a:t>
            </a:r>
            <a:r>
              <a:rPr dirty="0" err="1"/>
              <a:t>roteiro</a:t>
            </a:r>
            <a:r>
              <a:rPr dirty="0"/>
              <a:t> </a:t>
            </a:r>
            <a:r>
              <a:rPr dirty="0" err="1"/>
              <a:t>prático</a:t>
            </a:r>
            <a:r>
              <a:rPr dirty="0"/>
              <a:t> </a:t>
            </a:r>
            <a:r>
              <a:rPr dirty="0" err="1"/>
              <a:t>para</a:t>
            </a:r>
            <a:r>
              <a:rPr dirty="0"/>
              <a:t> </a:t>
            </a:r>
            <a:r>
              <a:rPr dirty="0" err="1"/>
              <a:t>verificar</a:t>
            </a:r>
            <a:r>
              <a:rPr dirty="0"/>
              <a:t> </a:t>
            </a:r>
            <a:r>
              <a:rPr dirty="0" err="1"/>
              <a:t>conformidade</a:t>
            </a:r>
            <a:r>
              <a:rPr dirty="0"/>
              <a:t>, </a:t>
            </a:r>
            <a:r>
              <a:rPr dirty="0" err="1"/>
              <a:t>qualidade</a:t>
            </a:r>
            <a:r>
              <a:rPr dirty="0"/>
              <a:t> e </a:t>
            </a:r>
            <a:r>
              <a:rPr dirty="0" err="1"/>
              <a:t>utilidade</a:t>
            </a:r>
            <a:r>
              <a:rPr dirty="0"/>
              <a:t> do Portal — </a:t>
            </a:r>
            <a:r>
              <a:rPr dirty="0" err="1"/>
              <a:t>conciliando</a:t>
            </a:r>
            <a:r>
              <a:rPr dirty="0"/>
              <a:t> LAI e LGPD.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349240"/>
            <a:ext cx="12191695" cy="1508760"/>
          </a:xfrm>
          <a:prstGeom prst="rect">
            <a:avLst/>
          </a:prstGeom>
          <a:solidFill>
            <a:srgbClr val="0E7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2057400"/>
            <a:ext cx="111556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400" b="1">
                <a:solidFill>
                  <a:srgbClr val="FFFFFF"/>
                </a:solidFill>
                <a:latin typeface="Calibri"/>
              </a:rPr>
              <a:t>2–3. LAI e Transparência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34640"/>
            <a:ext cx="10972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>
                <a:solidFill>
                  <a:srgbClr val="DCE7F5"/>
                </a:solidFill>
                <a:latin typeface="Calibri"/>
              </a:rPr>
              <a:t>Ativa, passiva, e‑SIC e qualidade da resposta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" y="3657600"/>
            <a:ext cx="2834640" cy="502920"/>
          </a:xfrm>
          <a:prstGeom prst="roundRect">
            <a:avLst/>
          </a:prstGeom>
          <a:solidFill>
            <a:srgbClr val="D46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14:45–15:25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2920"/>
            <a:ext cx="12192000" cy="63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LAI: o que muda na rotina do órgão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LAI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822960"/>
            <a:ext cx="10789920" cy="4454434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51560" y="960120"/>
            <a:ext cx="10058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B1F3B"/>
                </a:solidFill>
                <a:latin typeface="Calibri"/>
              </a:rPr>
              <a:t>LAI: o que muda na rotina do órgão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" y="1417320"/>
            <a:ext cx="100584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Acesso é regra: negar exige fundamento e motivação.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Fluxo do pedido: recebimento → triagem → busca → resposta → recurso (quando houver).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Gestão de prazos e padronização: respostas consistentes e orientativas.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Transparência ativa reduz volume de pedidos repetidos (economia de tempo).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Produção de evidências: registre buscas, bases consultadas e responsáveis.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757646" y="426720"/>
            <a:ext cx="109989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 </a:t>
            </a:r>
            <a:r>
              <a:rPr lang="en-US" b="1" dirty="0" err="1" smtClean="0"/>
              <a:t>que</a:t>
            </a:r>
            <a:r>
              <a:rPr lang="en-US" b="1" dirty="0" smtClean="0"/>
              <a:t> a LAI </a:t>
            </a:r>
            <a:r>
              <a:rPr lang="en-US" b="1" dirty="0" err="1" smtClean="0"/>
              <a:t>exige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termos</a:t>
            </a:r>
            <a:r>
              <a:rPr lang="en-US" b="1" dirty="0" smtClean="0"/>
              <a:t> de </a:t>
            </a:r>
            <a:r>
              <a:rPr lang="en-US" b="1" dirty="0" err="1" smtClean="0"/>
              <a:t>gestão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Transparência</a:t>
            </a:r>
            <a:r>
              <a:rPr lang="en-US" dirty="0" smtClean="0"/>
              <a:t> </a:t>
            </a:r>
            <a:r>
              <a:rPr lang="en-US" dirty="0" err="1" smtClean="0"/>
              <a:t>ativa</a:t>
            </a:r>
            <a:r>
              <a:rPr lang="en-US" dirty="0" smtClean="0"/>
              <a:t>: </a:t>
            </a:r>
            <a:r>
              <a:rPr lang="en-US" dirty="0" err="1" smtClean="0"/>
              <a:t>publicação</a:t>
            </a:r>
            <a:r>
              <a:rPr lang="en-US" dirty="0" smtClean="0"/>
              <a:t> </a:t>
            </a:r>
            <a:r>
              <a:rPr lang="en-US" dirty="0" err="1" smtClean="0"/>
              <a:t>espontânea</a:t>
            </a:r>
            <a:r>
              <a:rPr lang="en-US" dirty="0" smtClean="0"/>
              <a:t>, </a:t>
            </a:r>
            <a:r>
              <a:rPr lang="en-US" dirty="0" err="1" smtClean="0"/>
              <a:t>organizada</a:t>
            </a:r>
            <a:r>
              <a:rPr lang="en-US" dirty="0" smtClean="0"/>
              <a:t> e </a:t>
            </a:r>
            <a:r>
              <a:rPr lang="en-US" dirty="0" err="1" smtClean="0"/>
              <a:t>atualizada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Transparência</a:t>
            </a:r>
            <a:r>
              <a:rPr lang="en-US" dirty="0" smtClean="0"/>
              <a:t> </a:t>
            </a:r>
            <a:r>
              <a:rPr lang="en-US" dirty="0" err="1" smtClean="0"/>
              <a:t>passiva</a:t>
            </a:r>
            <a:r>
              <a:rPr lang="en-US" dirty="0" smtClean="0"/>
              <a:t>: canal (SIC)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pedido</a:t>
            </a:r>
            <a:r>
              <a:rPr lang="en-US" dirty="0" smtClean="0"/>
              <a:t> e </a:t>
            </a:r>
            <a:r>
              <a:rPr lang="en-US" dirty="0" err="1" smtClean="0"/>
              <a:t>resposta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dos </a:t>
            </a:r>
            <a:r>
              <a:rPr lang="en-US" dirty="0" err="1" smtClean="0"/>
              <a:t>prazos</a:t>
            </a:r>
            <a:r>
              <a:rPr lang="en-US" dirty="0" smtClean="0"/>
              <a:t> </a:t>
            </a:r>
            <a:r>
              <a:rPr lang="en-US" dirty="0" err="1" smtClean="0"/>
              <a:t>legais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Procedimentos</a:t>
            </a:r>
            <a:r>
              <a:rPr lang="en-US" dirty="0" smtClean="0"/>
              <a:t> </a:t>
            </a:r>
            <a:r>
              <a:rPr lang="en-US" dirty="0" err="1" smtClean="0"/>
              <a:t>claros</a:t>
            </a:r>
            <a:r>
              <a:rPr lang="en-US" dirty="0" smtClean="0"/>
              <a:t>: </a:t>
            </a:r>
            <a:r>
              <a:rPr lang="en-US" dirty="0" err="1" smtClean="0"/>
              <a:t>registro</a:t>
            </a:r>
            <a:r>
              <a:rPr lang="en-US" dirty="0" smtClean="0"/>
              <a:t>, </a:t>
            </a:r>
            <a:r>
              <a:rPr lang="en-US" dirty="0" err="1" smtClean="0"/>
              <a:t>protocolo</a:t>
            </a:r>
            <a:r>
              <a:rPr lang="en-US" dirty="0" smtClean="0"/>
              <a:t>, </a:t>
            </a:r>
            <a:r>
              <a:rPr lang="en-US" dirty="0" err="1" smtClean="0"/>
              <a:t>tramitação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r>
              <a:rPr lang="en-US" dirty="0" smtClean="0"/>
              <a:t>, </a:t>
            </a:r>
            <a:r>
              <a:rPr lang="en-US" dirty="0" err="1" smtClean="0"/>
              <a:t>resposta</a:t>
            </a:r>
            <a:r>
              <a:rPr lang="en-US" dirty="0" smtClean="0"/>
              <a:t> e </a:t>
            </a:r>
            <a:r>
              <a:rPr lang="en-US" dirty="0" err="1" smtClean="0"/>
              <a:t>recursos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Proteção</a:t>
            </a:r>
            <a:r>
              <a:rPr lang="en-US" dirty="0" smtClean="0"/>
              <a:t> de </a:t>
            </a:r>
            <a:r>
              <a:rPr lang="en-US" dirty="0" err="1" smtClean="0"/>
              <a:t>informações</a:t>
            </a:r>
            <a:r>
              <a:rPr lang="en-US" dirty="0" smtClean="0"/>
              <a:t>: </a:t>
            </a:r>
            <a:r>
              <a:rPr lang="en-US" dirty="0" err="1" smtClean="0"/>
              <a:t>classificação</a:t>
            </a:r>
            <a:r>
              <a:rPr lang="en-US" dirty="0" smtClean="0"/>
              <a:t>, </a:t>
            </a:r>
            <a:r>
              <a:rPr lang="en-US" dirty="0" err="1" smtClean="0"/>
              <a:t>tratamento</a:t>
            </a:r>
            <a:r>
              <a:rPr lang="en-US" dirty="0" smtClean="0"/>
              <a:t> de dados </a:t>
            </a:r>
            <a:r>
              <a:rPr lang="en-US" dirty="0" err="1" smtClean="0"/>
              <a:t>pessoais</a:t>
            </a:r>
            <a:r>
              <a:rPr lang="en-US" dirty="0" smtClean="0"/>
              <a:t> e </a:t>
            </a:r>
            <a:r>
              <a:rPr lang="en-US" dirty="0" err="1" smtClean="0"/>
              <a:t>hipóteses</a:t>
            </a:r>
            <a:r>
              <a:rPr lang="en-US" dirty="0" smtClean="0"/>
              <a:t> de </a:t>
            </a:r>
            <a:r>
              <a:rPr lang="en-US" dirty="0" err="1" smtClean="0"/>
              <a:t>restrição</a:t>
            </a:r>
            <a:r>
              <a:rPr lang="en-US" dirty="0" smtClean="0"/>
              <a:t>.</a:t>
            </a:r>
            <a:endParaRPr lang="pt-BR" dirty="0" smtClean="0"/>
          </a:p>
          <a:p>
            <a:endParaRPr lang="en-US" b="1" dirty="0" smtClean="0"/>
          </a:p>
          <a:p>
            <a:r>
              <a:rPr lang="en-US" b="1" dirty="0" err="1" smtClean="0"/>
              <a:t>Prazos</a:t>
            </a:r>
            <a:r>
              <a:rPr lang="en-US" b="1" dirty="0" smtClean="0"/>
              <a:t> e boas </a:t>
            </a:r>
            <a:r>
              <a:rPr lang="en-US" b="1" dirty="0" err="1" smtClean="0"/>
              <a:t>práticas</a:t>
            </a:r>
            <a:r>
              <a:rPr lang="en-US" b="1" dirty="0" smtClean="0"/>
              <a:t> de </a:t>
            </a:r>
            <a:r>
              <a:rPr lang="en-US" b="1" dirty="0" err="1" smtClean="0"/>
              <a:t>resposta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Prazos</a:t>
            </a:r>
            <a:r>
              <a:rPr lang="en-US" dirty="0" smtClean="0"/>
              <a:t> </a:t>
            </a:r>
            <a:r>
              <a:rPr lang="en-US" dirty="0" err="1" smtClean="0"/>
              <a:t>legais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o </a:t>
            </a:r>
            <a:r>
              <a:rPr lang="en-US" dirty="0" err="1" smtClean="0"/>
              <a:t>piso</a:t>
            </a:r>
            <a:r>
              <a:rPr lang="en-US" dirty="0" smtClean="0"/>
              <a:t>: a </a:t>
            </a:r>
            <a:r>
              <a:rPr lang="en-US" dirty="0" err="1" smtClean="0"/>
              <a:t>gestão</a:t>
            </a:r>
            <a:r>
              <a:rPr lang="en-US" dirty="0" smtClean="0"/>
              <a:t> </a:t>
            </a:r>
            <a:r>
              <a:rPr lang="en-US" dirty="0" err="1" smtClean="0"/>
              <a:t>eficiente</a:t>
            </a:r>
            <a:r>
              <a:rPr lang="en-US" dirty="0" smtClean="0"/>
              <a:t> </a:t>
            </a:r>
            <a:r>
              <a:rPr lang="en-US" dirty="0" err="1" smtClean="0"/>
              <a:t>busca</a:t>
            </a:r>
            <a:r>
              <a:rPr lang="en-US" dirty="0" smtClean="0"/>
              <a:t> responder antes, com </a:t>
            </a:r>
            <a:r>
              <a:rPr lang="en-US" dirty="0" err="1" smtClean="0"/>
              <a:t>linguagem</a:t>
            </a:r>
            <a:r>
              <a:rPr lang="en-US" dirty="0" smtClean="0"/>
              <a:t> </a:t>
            </a:r>
            <a:r>
              <a:rPr lang="en-US" dirty="0" err="1" smtClean="0"/>
              <a:t>cidadã</a:t>
            </a:r>
            <a:r>
              <a:rPr lang="en-US" dirty="0" smtClean="0"/>
              <a:t> e com </a:t>
            </a:r>
            <a:r>
              <a:rPr lang="en-US" dirty="0" err="1" smtClean="0"/>
              <a:t>anexos</a:t>
            </a:r>
            <a:r>
              <a:rPr lang="en-US" dirty="0" smtClean="0"/>
              <a:t>/link </a:t>
            </a:r>
            <a:r>
              <a:rPr lang="en-US" dirty="0" err="1" smtClean="0"/>
              <a:t>para</a:t>
            </a:r>
            <a:r>
              <a:rPr lang="en-US" dirty="0" smtClean="0"/>
              <a:t> dados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publicados</a:t>
            </a:r>
            <a:r>
              <a:rPr lang="en-US" dirty="0" smtClean="0"/>
              <a:t>. </a:t>
            </a:r>
            <a:r>
              <a:rPr lang="en-US" dirty="0" err="1" smtClean="0"/>
              <a:t>Respostas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ser </a:t>
            </a:r>
            <a:r>
              <a:rPr lang="en-US" dirty="0" err="1" smtClean="0"/>
              <a:t>completas</a:t>
            </a:r>
            <a:r>
              <a:rPr lang="en-US" dirty="0" smtClean="0"/>
              <a:t>, </a:t>
            </a:r>
            <a:r>
              <a:rPr lang="en-US" dirty="0" err="1" smtClean="0"/>
              <a:t>motivadas</a:t>
            </a:r>
            <a:r>
              <a:rPr lang="en-US" dirty="0" smtClean="0"/>
              <a:t> e </a:t>
            </a:r>
            <a:r>
              <a:rPr lang="en-US" dirty="0" err="1" smtClean="0"/>
              <a:t>registradas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permitir</a:t>
            </a:r>
            <a:r>
              <a:rPr lang="en-US" dirty="0" smtClean="0"/>
              <a:t> auditoria e </a:t>
            </a:r>
            <a:r>
              <a:rPr lang="en-US" dirty="0" err="1" smtClean="0"/>
              <a:t>aprendizagem</a:t>
            </a:r>
            <a:r>
              <a:rPr lang="en-US" dirty="0" smtClean="0"/>
              <a:t> </a:t>
            </a:r>
            <a:r>
              <a:rPr lang="en-US" dirty="0" err="1" smtClean="0"/>
              <a:t>institucional</a:t>
            </a:r>
            <a:r>
              <a:rPr lang="en-US" dirty="0" smtClean="0"/>
              <a:t>.</a:t>
            </a:r>
            <a:endParaRPr lang="pt-BR" dirty="0" smtClean="0"/>
          </a:p>
          <a:p>
            <a:endParaRPr lang="en-US" b="1" dirty="0" smtClean="0"/>
          </a:p>
          <a:p>
            <a:r>
              <a:rPr lang="en-US" b="1" dirty="0" err="1" smtClean="0"/>
              <a:t>Erros</a:t>
            </a:r>
            <a:r>
              <a:rPr lang="en-US" b="1" dirty="0" smtClean="0"/>
              <a:t> frequentes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Responder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apontar</a:t>
            </a:r>
            <a:r>
              <a:rPr lang="en-US" dirty="0" smtClean="0"/>
              <a:t> </a:t>
            </a:r>
            <a:r>
              <a:rPr lang="en-US" dirty="0" err="1" smtClean="0"/>
              <a:t>onde</a:t>
            </a:r>
            <a:r>
              <a:rPr lang="en-US" dirty="0" smtClean="0"/>
              <a:t> a </a:t>
            </a:r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publicada</a:t>
            </a:r>
            <a:r>
              <a:rPr lang="en-US" dirty="0" smtClean="0"/>
              <a:t> (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publicar</a:t>
            </a:r>
            <a:r>
              <a:rPr lang="en-US" dirty="0" smtClean="0"/>
              <a:t>).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Negar</a:t>
            </a:r>
            <a:r>
              <a:rPr lang="en-US" dirty="0" smtClean="0"/>
              <a:t> </a:t>
            </a:r>
            <a:r>
              <a:rPr lang="en-US" dirty="0" err="1" smtClean="0"/>
              <a:t>pedido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motivação</a:t>
            </a:r>
            <a:r>
              <a:rPr lang="en-US" dirty="0" smtClean="0"/>
              <a:t> </a:t>
            </a:r>
            <a:r>
              <a:rPr lang="en-US" dirty="0" err="1" smtClean="0"/>
              <a:t>adequada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orientar</a:t>
            </a:r>
            <a:r>
              <a:rPr lang="en-US" dirty="0" smtClean="0"/>
              <a:t> </a:t>
            </a:r>
            <a:r>
              <a:rPr lang="en-US" dirty="0" err="1" smtClean="0"/>
              <a:t>recurso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Exigir</a:t>
            </a:r>
            <a:r>
              <a:rPr lang="en-US" dirty="0" smtClean="0"/>
              <a:t> </a:t>
            </a:r>
            <a:r>
              <a:rPr lang="en-US" dirty="0" err="1" smtClean="0"/>
              <a:t>justificativa</a:t>
            </a:r>
            <a:r>
              <a:rPr lang="en-US" dirty="0" smtClean="0"/>
              <a:t> do </a:t>
            </a:r>
            <a:r>
              <a:rPr lang="en-US" dirty="0" err="1" smtClean="0"/>
              <a:t>solicitante</a:t>
            </a:r>
            <a:r>
              <a:rPr lang="en-US" dirty="0" smtClean="0"/>
              <a:t>, </a:t>
            </a:r>
            <a:r>
              <a:rPr lang="en-US" dirty="0" err="1" smtClean="0"/>
              <a:t>quando</a:t>
            </a:r>
            <a:r>
              <a:rPr lang="en-US" dirty="0" smtClean="0"/>
              <a:t> a lei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exige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Publicar</a:t>
            </a:r>
            <a:r>
              <a:rPr lang="en-US" dirty="0" smtClean="0"/>
              <a:t> dados </a:t>
            </a:r>
            <a:r>
              <a:rPr lang="en-US" dirty="0" err="1" smtClean="0"/>
              <a:t>pessoais</a:t>
            </a:r>
            <a:r>
              <a:rPr lang="en-US" dirty="0" smtClean="0"/>
              <a:t> </a:t>
            </a:r>
            <a:r>
              <a:rPr lang="en-US" dirty="0" err="1" smtClean="0"/>
              <a:t>desnecessários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controle</a:t>
            </a:r>
            <a:r>
              <a:rPr lang="en-US" dirty="0" smtClean="0"/>
              <a:t> social (</a:t>
            </a:r>
            <a:r>
              <a:rPr lang="en-US" dirty="0" err="1" smtClean="0"/>
              <a:t>risco</a:t>
            </a:r>
            <a:r>
              <a:rPr lang="en-US" dirty="0" smtClean="0"/>
              <a:t> LGPD).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10411097" cy="1143000"/>
          </a:xfrm>
        </p:spPr>
        <p:txBody>
          <a:bodyPr>
            <a:normAutofit/>
          </a:bodyPr>
          <a:lstStyle/>
          <a:p>
            <a:r>
              <a:rPr dirty="0" err="1">
                <a:solidFill>
                  <a:srgbClr val="FF0000"/>
                </a:solidFill>
              </a:rPr>
              <a:t>Caso</a:t>
            </a:r>
            <a:r>
              <a:rPr dirty="0">
                <a:solidFill>
                  <a:srgbClr val="FF0000"/>
                </a:solidFill>
              </a:rPr>
              <a:t> real </a:t>
            </a:r>
            <a:r>
              <a:rPr lang="pt-BR" dirty="0" smtClean="0">
                <a:solidFill>
                  <a:srgbClr val="FF0000"/>
                </a:solidFill>
              </a:rPr>
              <a:t>-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Lei de </a:t>
            </a:r>
            <a:r>
              <a:rPr dirty="0" err="1">
                <a:solidFill>
                  <a:srgbClr val="FF0000"/>
                </a:solidFill>
              </a:rPr>
              <a:t>Acesso</a:t>
            </a:r>
            <a:r>
              <a:rPr dirty="0">
                <a:solidFill>
                  <a:srgbClr val="FF0000"/>
                </a:solidFill>
              </a:rPr>
              <a:t> à </a:t>
            </a:r>
            <a:r>
              <a:rPr dirty="0" err="1">
                <a:solidFill>
                  <a:srgbClr val="FF0000"/>
                </a:solidFill>
              </a:rPr>
              <a:t>Informação</a:t>
            </a:r>
            <a:r>
              <a:rPr dirty="0">
                <a:solidFill>
                  <a:srgbClr val="FF0000"/>
                </a:solidFill>
              </a:rPr>
              <a:t> (LAI)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Personagem: servidora do e‑SIC que recebe 30 pedidos iguais por mês (“cadê as diárias?”).</a:t>
            </a:r>
          </a:p>
          <a:p>
            <a:pPr>
              <a:defRPr sz="2000"/>
            </a:pPr>
            <a:r>
              <a:t>Problema: cada área responde diferente e sem link; prazos estouram; recursos aumentam.</a:t>
            </a:r>
          </a:p>
          <a:p>
            <a:pPr>
              <a:defRPr sz="2000"/>
            </a:pPr>
            <a:r>
              <a:t>Ação: ela padroniza fluxo (triagem → busca → resposta), cria modelo de resposta e publica página única de diárias.</a:t>
            </a:r>
          </a:p>
          <a:p>
            <a:pPr>
              <a:defRPr sz="2000"/>
            </a:pPr>
            <a:r>
              <a:t>Efeito: pedidos caem drasticamente e a qualidade melhora (respostas consistentes e rastreáveis).</a:t>
            </a:r>
          </a:p>
          <a:p>
            <a:pPr>
              <a:defRPr sz="2000"/>
            </a:pPr>
            <a:r>
              <a:t>Lição: transparência ativa bem-feita é a melhor gestão de prazos da LAI.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02920"/>
            <a:ext cx="12161520" cy="63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Transparência ativa x passiva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LAI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822960"/>
            <a:ext cx="5394960" cy="4654731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6035040" y="822960"/>
            <a:ext cx="5394960" cy="4654731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60120" y="960120"/>
            <a:ext cx="5029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B1F3B"/>
                </a:solidFill>
                <a:latin typeface="Calibri"/>
              </a:rPr>
              <a:t>Ativa (proativa)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120" y="1325880"/>
            <a:ext cx="50292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Publica antes de ser solicitado.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Foco: itens obrigatórios + temas de alto interesse social.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Requisitos: busca, formatos abertos, acessibilidade.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Portal da Transparência é o principal instrumento.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3640" y="960120"/>
            <a:ext cx="5029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B1F3B"/>
                </a:solidFill>
                <a:latin typeface="Calibri"/>
              </a:rPr>
              <a:t>Passiva (reativa)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3640" y="1325880"/>
            <a:ext cx="50292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Responde a solicitações do cidadão (e‑SIC).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Ponto crítico: qualidade da resposta e gestão de prazos.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Motivação para negar/parcializar (tarja/anonimização).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Geração de indicadores: tempo de resposta, recursos, procedência.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02920"/>
            <a:ext cx="12192000" cy="63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E‑SIC: pontos de atenção no monitoramento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LAI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822960"/>
            <a:ext cx="10789920" cy="4437017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51560" y="960120"/>
            <a:ext cx="10058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B1F3B"/>
                </a:solidFill>
                <a:latin typeface="Calibri"/>
              </a:rPr>
              <a:t>E‑SIC: pontos de atenção no monitoramento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" y="1417320"/>
            <a:ext cx="100584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Canais visíveis no site/portal: endereço, e‑mail/telefone e orientação clara.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Modelo de resposta: claro, objetivo, com link direto para a informação (quando pública).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Quando não existe a informação: orientar sobre providências (gestão documental).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Classificação e sigilo: registrar fundamento e prazo de restrição.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Registro dos recursos e decisões: lições aprendidas para transparência ativa.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10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0"/>
            <a:ext cx="120526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297886" cy="1325562"/>
          </a:xfr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rgbClr val="FF0000"/>
                </a:solidFill>
              </a:rPr>
              <a:t>Caso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smtClean="0">
                <a:solidFill>
                  <a:srgbClr val="FF0000"/>
                </a:solidFill>
              </a:rPr>
              <a:t>real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dirty="0" err="1" smtClean="0">
                <a:solidFill>
                  <a:srgbClr val="FF0000"/>
                </a:solidFill>
              </a:rPr>
              <a:t>Transparência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ativa</a:t>
            </a:r>
            <a:r>
              <a:rPr dirty="0">
                <a:solidFill>
                  <a:srgbClr val="FF0000"/>
                </a:solidFill>
              </a:rPr>
              <a:t> x </a:t>
            </a:r>
            <a:r>
              <a:rPr dirty="0" err="1">
                <a:solidFill>
                  <a:srgbClr val="FF0000"/>
                </a:solidFill>
              </a:rPr>
              <a:t>passiva</a:t>
            </a:r>
            <a:r>
              <a:rPr dirty="0">
                <a:solidFill>
                  <a:srgbClr val="FF0000"/>
                </a:solidFill>
              </a:rPr>
              <a:t> (e‑SIC)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Personagem: cidadão pede ‘cópia do contrato’ via e‑SIC.</a:t>
            </a:r>
          </a:p>
          <a:p>
            <a:pPr>
              <a:defRPr sz="2000"/>
            </a:pPr>
            <a:r>
              <a:t>Erro comum: órgão nega ou manda PDF incompleto, sem orientar recurso e sem indicar onde está publicado.</a:t>
            </a:r>
          </a:p>
          <a:p>
            <a:pPr>
              <a:defRPr sz="2000"/>
            </a:pPr>
            <a:r>
              <a:t>Correção: resposta passa a vir com link direto + documento íntegro (com tarja no que for dado pessoal) + orientação de recurso.</a:t>
            </a:r>
          </a:p>
          <a:p>
            <a:pPr>
              <a:defRPr sz="2000"/>
            </a:pPr>
            <a:r>
              <a:t>Resultado: menos conflito, mais confiança e menos retrabalho interno.</a:t>
            </a:r>
          </a:p>
          <a:p>
            <a:pPr>
              <a:defRPr sz="2000"/>
            </a:pPr>
            <a:r>
              <a:t>Lição: passiva exige qualidade da resposta; ativa reduz demanda e protege o órgão.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349240"/>
            <a:ext cx="12191695" cy="1508760"/>
          </a:xfrm>
          <a:prstGeom prst="rect">
            <a:avLst/>
          </a:prstGeom>
          <a:solidFill>
            <a:srgbClr val="0E7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2057400"/>
            <a:ext cx="111556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400" b="1">
                <a:solidFill>
                  <a:srgbClr val="FFFFFF"/>
                </a:solidFill>
                <a:latin typeface="Calibri"/>
              </a:rPr>
              <a:t>4–6. Portal da Transparência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34640"/>
            <a:ext cx="10972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>
                <a:solidFill>
                  <a:srgbClr val="DCE7F5"/>
                </a:solidFill>
                <a:latin typeface="Calibri"/>
              </a:rPr>
              <a:t>Obrigatoriedade, conteúdo e responsabilidades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" y="3657600"/>
            <a:ext cx="2834640" cy="502920"/>
          </a:xfrm>
          <a:prstGeom prst="roundRect">
            <a:avLst/>
          </a:prstGeom>
          <a:solidFill>
            <a:srgbClr val="D46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15:35–16:20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2920"/>
            <a:ext cx="12070080" cy="63276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Obrigatoriedade do Portal: o que fiscalizam?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Portal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822960"/>
            <a:ext cx="10789920" cy="4384766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51560" y="960120"/>
            <a:ext cx="10058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B1F3B"/>
                </a:solidFill>
                <a:latin typeface="Calibri"/>
              </a:rPr>
              <a:t>Obrigatoriedade do Portal: o que fiscalizam?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" y="1417320"/>
            <a:ext cx="100584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Existência e funcionamento: portal acessível, navegável e com busca.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Publicação tempestiva (ex.: despesas/receitas) e histórico preservado.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Informações de licitações e contratos em local de fácil acesso e com documentos completos.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Relatórios fiscais e orçamentários (planejamento, execução e prestação de contas).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Conformidade com padrões de sistemas e integração (quando aplicável).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14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036320" y="783771"/>
            <a:ext cx="103893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Transparência</a:t>
            </a:r>
            <a:r>
              <a:rPr lang="en-US" b="1" dirty="0" smtClean="0"/>
              <a:t> </a:t>
            </a:r>
            <a:r>
              <a:rPr lang="en-US" b="1" dirty="0" err="1" smtClean="0"/>
              <a:t>ativa</a:t>
            </a:r>
            <a:r>
              <a:rPr lang="en-US" b="1" dirty="0" smtClean="0"/>
              <a:t> e </a:t>
            </a:r>
            <a:r>
              <a:rPr lang="en-US" b="1" dirty="0" err="1" smtClean="0"/>
              <a:t>passiva</a:t>
            </a:r>
            <a:r>
              <a:rPr lang="en-US" b="1" dirty="0" smtClean="0"/>
              <a:t>: e-SIC e </a:t>
            </a:r>
            <a:r>
              <a:rPr lang="en-US" b="1" dirty="0" err="1" smtClean="0"/>
              <a:t>Ouvidoria</a:t>
            </a:r>
            <a:endParaRPr lang="pt-BR" b="1" dirty="0" smtClean="0"/>
          </a:p>
          <a:p>
            <a:endParaRPr lang="en-US" b="1" dirty="0" smtClean="0"/>
          </a:p>
          <a:p>
            <a:r>
              <a:rPr lang="en-US" b="1" dirty="0" err="1" smtClean="0"/>
              <a:t>Diferenças</a:t>
            </a:r>
            <a:r>
              <a:rPr lang="en-US" b="1" dirty="0" smtClean="0"/>
              <a:t> e </a:t>
            </a:r>
            <a:r>
              <a:rPr lang="en-US" b="1" dirty="0" err="1" smtClean="0"/>
              <a:t>complementaridades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 e-SIC (LAI) </a:t>
            </a:r>
            <a:r>
              <a:rPr lang="en-US" dirty="0" err="1" smtClean="0"/>
              <a:t>trata</a:t>
            </a:r>
            <a:r>
              <a:rPr lang="en-US" dirty="0" smtClean="0"/>
              <a:t> de </a:t>
            </a:r>
            <a:r>
              <a:rPr lang="en-US" dirty="0" err="1" smtClean="0"/>
              <a:t>acesso</a:t>
            </a:r>
            <a:r>
              <a:rPr lang="en-US" dirty="0" smtClean="0"/>
              <a:t> a </a:t>
            </a:r>
            <a:r>
              <a:rPr lang="en-US" dirty="0" err="1" smtClean="0"/>
              <a:t>informações</a:t>
            </a:r>
            <a:r>
              <a:rPr lang="en-US" dirty="0" smtClean="0"/>
              <a:t> e de </a:t>
            </a:r>
            <a:r>
              <a:rPr lang="en-US" dirty="0" err="1" smtClean="0"/>
              <a:t>respostas</a:t>
            </a:r>
            <a:r>
              <a:rPr lang="en-US" dirty="0" smtClean="0"/>
              <a:t> </a:t>
            </a:r>
            <a:r>
              <a:rPr lang="en-US" dirty="0" err="1" smtClean="0"/>
              <a:t>formais</a:t>
            </a:r>
            <a:r>
              <a:rPr lang="en-US" dirty="0" smtClean="0"/>
              <a:t>, com </a:t>
            </a:r>
            <a:r>
              <a:rPr lang="en-US" dirty="0" err="1" smtClean="0"/>
              <a:t>prazos</a:t>
            </a:r>
            <a:r>
              <a:rPr lang="en-US" dirty="0" smtClean="0"/>
              <a:t> e </a:t>
            </a:r>
            <a:r>
              <a:rPr lang="en-US" dirty="0" err="1" smtClean="0"/>
              <a:t>possibilidade</a:t>
            </a:r>
            <a:r>
              <a:rPr lang="en-US" dirty="0" smtClean="0"/>
              <a:t> de </a:t>
            </a:r>
            <a:r>
              <a:rPr lang="en-US" dirty="0" err="1" smtClean="0"/>
              <a:t>recurso</a:t>
            </a:r>
            <a:r>
              <a:rPr lang="en-US" dirty="0" smtClean="0"/>
              <a:t>. A </a:t>
            </a:r>
            <a:r>
              <a:rPr lang="en-US" dirty="0" err="1" smtClean="0"/>
              <a:t>Ouvidoria</a:t>
            </a:r>
            <a:r>
              <a:rPr lang="en-US" dirty="0" smtClean="0"/>
              <a:t> </a:t>
            </a:r>
            <a:r>
              <a:rPr lang="en-US" dirty="0" err="1" smtClean="0"/>
              <a:t>acolhe</a:t>
            </a:r>
            <a:r>
              <a:rPr lang="en-US" dirty="0" smtClean="0"/>
              <a:t> </a:t>
            </a:r>
            <a:r>
              <a:rPr lang="en-US" dirty="0" err="1" smtClean="0"/>
              <a:t>manifestações</a:t>
            </a:r>
            <a:r>
              <a:rPr lang="en-US" dirty="0" smtClean="0"/>
              <a:t> (</a:t>
            </a:r>
            <a:r>
              <a:rPr lang="en-US" dirty="0" err="1" smtClean="0"/>
              <a:t>reclamações</a:t>
            </a:r>
            <a:r>
              <a:rPr lang="en-US" dirty="0" smtClean="0"/>
              <a:t>, </a:t>
            </a:r>
            <a:r>
              <a:rPr lang="en-US" dirty="0" err="1" smtClean="0"/>
              <a:t>denúncias</a:t>
            </a:r>
            <a:r>
              <a:rPr lang="en-US" dirty="0" smtClean="0"/>
              <a:t>, </a:t>
            </a:r>
            <a:r>
              <a:rPr lang="en-US" dirty="0" err="1" smtClean="0"/>
              <a:t>sugestões</a:t>
            </a:r>
            <a:r>
              <a:rPr lang="en-US" dirty="0" smtClean="0"/>
              <a:t>, </a:t>
            </a:r>
            <a:r>
              <a:rPr lang="en-US" dirty="0" err="1" smtClean="0"/>
              <a:t>elogios</a:t>
            </a:r>
            <a:r>
              <a:rPr lang="en-US" dirty="0" smtClean="0"/>
              <a:t> e </a:t>
            </a:r>
            <a:r>
              <a:rPr lang="en-US" dirty="0" err="1" smtClean="0"/>
              <a:t>solicitações</a:t>
            </a:r>
            <a:r>
              <a:rPr lang="en-US" dirty="0" smtClean="0"/>
              <a:t>) e </a:t>
            </a:r>
            <a:r>
              <a:rPr lang="en-US" dirty="0" err="1" smtClean="0"/>
              <a:t>funciona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canal de </a:t>
            </a:r>
            <a:r>
              <a:rPr lang="en-US" dirty="0" err="1" smtClean="0"/>
              <a:t>escuta</a:t>
            </a:r>
            <a:r>
              <a:rPr lang="en-US" dirty="0" smtClean="0"/>
              <a:t> e </a:t>
            </a:r>
            <a:r>
              <a:rPr lang="en-US" dirty="0" err="1" smtClean="0"/>
              <a:t>melhoria</a:t>
            </a:r>
            <a:r>
              <a:rPr lang="en-US" dirty="0" smtClean="0"/>
              <a:t> </a:t>
            </a:r>
            <a:r>
              <a:rPr lang="en-US" dirty="0" err="1" smtClean="0"/>
              <a:t>contínua</a:t>
            </a:r>
            <a:r>
              <a:rPr lang="en-US" dirty="0" smtClean="0"/>
              <a:t>. Na </a:t>
            </a:r>
            <a:r>
              <a:rPr lang="en-US" dirty="0" err="1" smtClean="0"/>
              <a:t>prática</a:t>
            </a:r>
            <a:r>
              <a:rPr lang="en-US" dirty="0" smtClean="0"/>
              <a:t>, ambos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compartilhar</a:t>
            </a:r>
            <a:r>
              <a:rPr lang="en-US" dirty="0" smtClean="0"/>
              <a:t> infraestrutura (</a:t>
            </a:r>
            <a:r>
              <a:rPr lang="en-US" dirty="0" err="1" smtClean="0"/>
              <a:t>protocolo</a:t>
            </a:r>
            <a:r>
              <a:rPr lang="en-US" dirty="0" smtClean="0"/>
              <a:t>, </a:t>
            </a:r>
            <a:r>
              <a:rPr lang="en-US" dirty="0" err="1" smtClean="0"/>
              <a:t>triagem</a:t>
            </a:r>
            <a:r>
              <a:rPr lang="en-US" dirty="0" smtClean="0"/>
              <a:t> e </a:t>
            </a:r>
            <a:r>
              <a:rPr lang="en-US" dirty="0" err="1" smtClean="0"/>
              <a:t>prazos</a:t>
            </a:r>
            <a:r>
              <a:rPr lang="en-US" dirty="0" smtClean="0"/>
              <a:t>),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precisam</a:t>
            </a:r>
            <a:r>
              <a:rPr lang="en-US" dirty="0" smtClean="0"/>
              <a:t> de </a:t>
            </a:r>
            <a:r>
              <a:rPr lang="en-US" dirty="0" err="1" smtClean="0"/>
              <a:t>regras</a:t>
            </a:r>
            <a:r>
              <a:rPr lang="en-US" dirty="0" smtClean="0"/>
              <a:t> </a:t>
            </a:r>
            <a:r>
              <a:rPr lang="en-US" dirty="0" err="1" smtClean="0"/>
              <a:t>claras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evitar</a:t>
            </a:r>
            <a:r>
              <a:rPr lang="en-US" dirty="0" smtClean="0"/>
              <a:t> </a:t>
            </a:r>
            <a:r>
              <a:rPr lang="en-US" dirty="0" err="1" smtClean="0"/>
              <a:t>desvio</a:t>
            </a:r>
            <a:r>
              <a:rPr lang="en-US" dirty="0" smtClean="0"/>
              <a:t> de </a:t>
            </a:r>
            <a:r>
              <a:rPr lang="en-US" dirty="0" err="1" smtClean="0"/>
              <a:t>finalidade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err="1" smtClean="0"/>
              <a:t>Integração</a:t>
            </a:r>
            <a:r>
              <a:rPr lang="en-US" b="1" dirty="0" smtClean="0"/>
              <a:t> </a:t>
            </a:r>
            <a:r>
              <a:rPr lang="en-US" b="1" dirty="0" err="1" smtClean="0"/>
              <a:t>recomendada</a:t>
            </a:r>
            <a:r>
              <a:rPr lang="en-US" b="1" dirty="0" smtClean="0"/>
              <a:t> (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prática</a:t>
            </a:r>
            <a:r>
              <a:rPr lang="en-US" b="1" dirty="0" smtClean="0"/>
              <a:t>)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Canais</a:t>
            </a:r>
            <a:r>
              <a:rPr lang="en-US" dirty="0" smtClean="0"/>
              <a:t> </a:t>
            </a:r>
            <a:r>
              <a:rPr lang="en-US" dirty="0" err="1" smtClean="0"/>
              <a:t>unificados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cidadão</a:t>
            </a:r>
            <a:r>
              <a:rPr lang="en-US" dirty="0" smtClean="0"/>
              <a:t> (portal), com </a:t>
            </a:r>
            <a:r>
              <a:rPr lang="en-US" dirty="0" err="1" smtClean="0"/>
              <a:t>triagem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direcionar</a:t>
            </a:r>
            <a:r>
              <a:rPr lang="en-US" dirty="0" smtClean="0"/>
              <a:t> SIC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Ouvidoria</a:t>
            </a:r>
            <a:r>
              <a:rPr lang="en-US" dirty="0" smtClean="0"/>
              <a:t>.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Base de </a:t>
            </a:r>
            <a:r>
              <a:rPr lang="en-US" dirty="0" err="1" smtClean="0"/>
              <a:t>conhecimento</a:t>
            </a:r>
            <a:r>
              <a:rPr lang="en-US" dirty="0" smtClean="0"/>
              <a:t>: </a:t>
            </a:r>
            <a:r>
              <a:rPr lang="en-US" dirty="0" err="1" smtClean="0"/>
              <a:t>perguntas</a:t>
            </a:r>
            <a:r>
              <a:rPr lang="en-US" dirty="0" smtClean="0"/>
              <a:t> frequentes e links </a:t>
            </a:r>
            <a:r>
              <a:rPr lang="en-US" dirty="0" err="1" smtClean="0"/>
              <a:t>diretos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dados do portal (</a:t>
            </a:r>
            <a:r>
              <a:rPr lang="en-US" dirty="0" err="1" smtClean="0"/>
              <a:t>reduz</a:t>
            </a:r>
            <a:r>
              <a:rPr lang="en-US" dirty="0" smtClean="0"/>
              <a:t> </a:t>
            </a:r>
            <a:r>
              <a:rPr lang="en-US" dirty="0" err="1" smtClean="0"/>
              <a:t>demanda</a:t>
            </a:r>
            <a:r>
              <a:rPr lang="en-US" dirty="0" smtClean="0"/>
              <a:t> no SIC).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Relatórios</a:t>
            </a:r>
            <a:r>
              <a:rPr lang="en-US" dirty="0" smtClean="0"/>
              <a:t> </a:t>
            </a:r>
            <a:r>
              <a:rPr lang="en-US" dirty="0" err="1" smtClean="0"/>
              <a:t>gerenciais</a:t>
            </a:r>
            <a:r>
              <a:rPr lang="en-US" dirty="0" smtClean="0"/>
              <a:t>: </a:t>
            </a:r>
            <a:r>
              <a:rPr lang="en-US" dirty="0" err="1" smtClean="0"/>
              <a:t>principais</a:t>
            </a:r>
            <a:r>
              <a:rPr lang="en-US" dirty="0" smtClean="0"/>
              <a:t> </a:t>
            </a:r>
            <a:r>
              <a:rPr lang="en-US" dirty="0" err="1" smtClean="0"/>
              <a:t>temas</a:t>
            </a:r>
            <a:r>
              <a:rPr lang="en-US" dirty="0" smtClean="0"/>
              <a:t>, </a:t>
            </a:r>
            <a:r>
              <a:rPr lang="en-US" dirty="0" err="1" smtClean="0"/>
              <a:t>reincidências</a:t>
            </a:r>
            <a:r>
              <a:rPr lang="en-US" dirty="0" smtClean="0"/>
              <a:t>, </a:t>
            </a:r>
            <a:r>
              <a:rPr lang="en-US" dirty="0" err="1" smtClean="0"/>
              <a:t>prazos</a:t>
            </a:r>
            <a:r>
              <a:rPr lang="en-US" dirty="0" smtClean="0"/>
              <a:t> e </a:t>
            </a:r>
            <a:r>
              <a:rPr lang="en-US" dirty="0" err="1" smtClean="0"/>
              <a:t>gargalos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orientar</a:t>
            </a:r>
            <a:r>
              <a:rPr lang="en-US" dirty="0" smtClean="0"/>
              <a:t> </a:t>
            </a:r>
            <a:r>
              <a:rPr lang="en-US" dirty="0" err="1" smtClean="0"/>
              <a:t>melhorias</a:t>
            </a:r>
            <a:r>
              <a:rPr lang="en-US" dirty="0" smtClean="0"/>
              <a:t> no portal.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412274" y="222849"/>
            <a:ext cx="6479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92" hangingPunct="0">
              <a:defRPr/>
            </a:pPr>
            <a:r>
              <a:rPr lang="pt-BR" b="1" kern="0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/>
              </a:rPr>
              <a:t>Devaldo Gilini Junior</a:t>
            </a:r>
            <a:endParaRPr lang="pt-BR" b="1" kern="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  <a:sym typeface="Calibri" panose="020F0502020204030204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93371" y="592181"/>
            <a:ext cx="954459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 smtClean="0"/>
              <a:t>Formação Acadêmica</a:t>
            </a:r>
            <a:endParaRPr lang="pt-BR" sz="1000" dirty="0" smtClean="0"/>
          </a:p>
          <a:p>
            <a:pPr lvl="0"/>
            <a:r>
              <a:rPr lang="pt-BR" sz="1000" b="1" dirty="0" smtClean="0"/>
              <a:t>MBA em Licitações e Contratos: Governança, Teoria e Prática</a:t>
            </a:r>
            <a:r>
              <a:rPr lang="pt-BR" sz="1000" dirty="0" smtClean="0"/>
              <a:t> – Faculdade Polis </a:t>
            </a:r>
            <a:r>
              <a:rPr lang="pt-BR" sz="1000" dirty="0" err="1" smtClean="0"/>
              <a:t>Civitas</a:t>
            </a:r>
            <a:r>
              <a:rPr lang="pt-BR" sz="1000" dirty="0" smtClean="0"/>
              <a:t> em parceria com o Tribunal de Contas do Estado do Paraná – Concluído em 2024</a:t>
            </a:r>
          </a:p>
          <a:p>
            <a:pPr lvl="0"/>
            <a:r>
              <a:rPr lang="pt-BR" sz="1000" b="1" dirty="0" smtClean="0"/>
              <a:t>Bacharel em Ciência Política</a:t>
            </a:r>
            <a:r>
              <a:rPr lang="pt-BR" sz="1000" dirty="0" smtClean="0"/>
              <a:t> – UNINTER – Concluído em 2022</a:t>
            </a:r>
          </a:p>
          <a:p>
            <a:pPr lvl="0"/>
            <a:r>
              <a:rPr lang="pt-BR" sz="1000" b="1" dirty="0" smtClean="0"/>
              <a:t>MBA em Assessoria Pública Municipal</a:t>
            </a:r>
            <a:r>
              <a:rPr lang="pt-BR" sz="1000" dirty="0" smtClean="0"/>
              <a:t> – ISEAT – Concluído em 2020</a:t>
            </a:r>
          </a:p>
          <a:p>
            <a:pPr lvl="0"/>
            <a:r>
              <a:rPr lang="pt-BR" sz="1000" b="1" dirty="0" smtClean="0"/>
              <a:t>MBA em Comunicação e Transparência Pública nos Município</a:t>
            </a:r>
            <a:r>
              <a:rPr lang="pt-BR" sz="1000" dirty="0" smtClean="0"/>
              <a:t> – ISEAT – Concluído em 2020</a:t>
            </a:r>
          </a:p>
          <a:p>
            <a:pPr lvl="0"/>
            <a:r>
              <a:rPr lang="pt-BR" sz="1000" b="1" dirty="0" smtClean="0"/>
              <a:t>MBA em Ciência Política</a:t>
            </a:r>
            <a:r>
              <a:rPr lang="pt-BR" sz="1000" dirty="0" smtClean="0"/>
              <a:t> – ISEAT – Concluído em 2020</a:t>
            </a:r>
          </a:p>
          <a:p>
            <a:pPr lvl="0"/>
            <a:r>
              <a:rPr lang="pt-BR" sz="1000" b="1" dirty="0" smtClean="0"/>
              <a:t>MBA em Gestão Legislativa Municipal</a:t>
            </a:r>
            <a:r>
              <a:rPr lang="pt-BR" sz="1000" dirty="0" smtClean="0"/>
              <a:t> – ISEAT – Concluído em 2020</a:t>
            </a:r>
          </a:p>
          <a:p>
            <a:pPr lvl="0"/>
            <a:r>
              <a:rPr lang="pt-BR" sz="1000" b="1" dirty="0" smtClean="0"/>
              <a:t>MBA em Redação Oficial no Município</a:t>
            </a:r>
            <a:r>
              <a:rPr lang="pt-BR" sz="1000" dirty="0" smtClean="0"/>
              <a:t> – ISEAT – Concluído em 2020</a:t>
            </a:r>
          </a:p>
          <a:p>
            <a:pPr lvl="0"/>
            <a:r>
              <a:rPr lang="pt-BR" sz="1000" b="1" dirty="0" smtClean="0"/>
              <a:t>Pós-Graduação em Gestão Legislativa Municipal </a:t>
            </a:r>
            <a:r>
              <a:rPr lang="pt-BR" sz="1000" dirty="0" smtClean="0"/>
              <a:t>–</a:t>
            </a:r>
            <a:r>
              <a:rPr lang="pt-BR" sz="1000" b="1" dirty="0" smtClean="0"/>
              <a:t> </a:t>
            </a:r>
            <a:r>
              <a:rPr lang="pt-BR" sz="1000" dirty="0" smtClean="0"/>
              <a:t>ISEAT – Concluído em 2020</a:t>
            </a:r>
          </a:p>
          <a:p>
            <a:pPr lvl="0"/>
            <a:r>
              <a:rPr lang="pt-BR" sz="1000" b="1" dirty="0" smtClean="0"/>
              <a:t>Pós-Graduação em Comunicação Pública</a:t>
            </a:r>
            <a:r>
              <a:rPr lang="pt-BR" sz="1000" dirty="0" smtClean="0"/>
              <a:t> – AVM Faculdade Integrada – Concluído em 2015</a:t>
            </a:r>
          </a:p>
          <a:p>
            <a:pPr lvl="0"/>
            <a:r>
              <a:rPr lang="pt-BR" sz="1000" b="1" dirty="0" smtClean="0"/>
              <a:t>Tecnólogo em Gestão Pública</a:t>
            </a:r>
            <a:r>
              <a:rPr lang="pt-BR" sz="1000" dirty="0" smtClean="0"/>
              <a:t> – UNICESUMAR – Concluído em 2014</a:t>
            </a:r>
          </a:p>
          <a:p>
            <a:pPr lvl="0"/>
            <a:r>
              <a:rPr lang="pt-BR" sz="1000" b="1" dirty="0" err="1" smtClean="0"/>
              <a:t>Master</a:t>
            </a:r>
            <a:r>
              <a:rPr lang="pt-BR" sz="1000" b="1" dirty="0" smtClean="0"/>
              <a:t> em Jornalismo para Editores </a:t>
            </a:r>
            <a:r>
              <a:rPr lang="pt-BR" sz="1000" dirty="0" smtClean="0"/>
              <a:t>–</a:t>
            </a:r>
            <a:r>
              <a:rPr lang="pt-BR" sz="1000" b="1" dirty="0" smtClean="0"/>
              <a:t> </a:t>
            </a:r>
            <a:r>
              <a:rPr lang="pt-BR" sz="1000" dirty="0" smtClean="0"/>
              <a:t>CEU e Universidade de </a:t>
            </a:r>
            <a:r>
              <a:rPr lang="pt-BR" sz="1000" dirty="0" err="1" smtClean="0"/>
              <a:t>Navarra</a:t>
            </a:r>
            <a:r>
              <a:rPr lang="pt-BR" sz="1000" dirty="0" smtClean="0"/>
              <a:t> – Concluído em 2000</a:t>
            </a:r>
          </a:p>
          <a:p>
            <a:pPr lvl="0"/>
            <a:r>
              <a:rPr lang="pt-BR" sz="1000" b="1" dirty="0" smtClean="0"/>
              <a:t>Bacharel em Comunicação Social – Habilitação em Jornalismo </a:t>
            </a:r>
            <a:r>
              <a:rPr lang="pt-BR" sz="1000" dirty="0" smtClean="0"/>
              <a:t>– UEL – Concluído em 1986 </a:t>
            </a:r>
          </a:p>
          <a:p>
            <a:endParaRPr lang="pt-BR" sz="1000" b="1" dirty="0" smtClean="0"/>
          </a:p>
          <a:p>
            <a:r>
              <a:rPr lang="pt-BR" sz="1000" b="1" dirty="0" smtClean="0"/>
              <a:t>Experiência Profissional Relevante</a:t>
            </a:r>
            <a:endParaRPr lang="pt-BR" sz="1000" dirty="0" smtClean="0"/>
          </a:p>
          <a:p>
            <a:pPr lvl="0"/>
            <a:r>
              <a:rPr lang="pt-BR" sz="1000" b="1" dirty="0" smtClean="0"/>
              <a:t>Professor e Palestrante em Temas de Gestão Pública Municipal</a:t>
            </a:r>
            <a:r>
              <a:rPr lang="pt-BR" sz="1000" dirty="0" smtClean="0"/>
              <a:t/>
            </a:r>
            <a:br>
              <a:rPr lang="pt-BR" sz="1000" dirty="0" smtClean="0"/>
            </a:br>
            <a:r>
              <a:rPr lang="pt-BR" sz="1000" dirty="0" smtClean="0"/>
              <a:t>▪ Atuação em formações internas e eventos voltados a servidores públicos.</a:t>
            </a:r>
            <a:br>
              <a:rPr lang="pt-BR" sz="1000" dirty="0" smtClean="0"/>
            </a:br>
            <a:r>
              <a:rPr lang="pt-BR" sz="1000" dirty="0" smtClean="0"/>
              <a:t>▪ Ênfase em temas como licitações, contratos, nova Lei nº. 14.133/2021, comunicação institucional, e políticas públicas.</a:t>
            </a:r>
          </a:p>
          <a:p>
            <a:r>
              <a:rPr lang="pt-BR" sz="1000" dirty="0" smtClean="0"/>
              <a:t> </a:t>
            </a:r>
          </a:p>
          <a:p>
            <a:pPr lvl="0"/>
            <a:r>
              <a:rPr lang="pt-BR" sz="1000" b="1" dirty="0" smtClean="0"/>
              <a:t>Servidor Público e Consultor</a:t>
            </a:r>
            <a:r>
              <a:rPr lang="pt-BR" sz="1000" dirty="0" smtClean="0"/>
              <a:t/>
            </a:r>
            <a:br>
              <a:rPr lang="pt-BR" sz="1000" dirty="0" smtClean="0"/>
            </a:br>
            <a:r>
              <a:rPr lang="pt-BR" sz="1000" dirty="0" smtClean="0"/>
              <a:t>▪ Experiência prática em câmaras municipais e processos administrativos.</a:t>
            </a:r>
            <a:br>
              <a:rPr lang="pt-BR" sz="1000" dirty="0" smtClean="0"/>
            </a:br>
            <a:r>
              <a:rPr lang="pt-BR" sz="1000" dirty="0" smtClean="0"/>
              <a:t>▪ Desenvolvimento de projetos de modernização institucional e capacitação de equipes.</a:t>
            </a:r>
            <a:br>
              <a:rPr lang="pt-BR" sz="1000" dirty="0" smtClean="0"/>
            </a:br>
            <a:r>
              <a:rPr lang="pt-BR" sz="1000" dirty="0" smtClean="0"/>
              <a:t>▪ Vivência com controle interno, assessoria legislativa, transparência e LGPD.</a:t>
            </a:r>
          </a:p>
          <a:p>
            <a:endParaRPr lang="pt-BR" sz="1000" b="1" dirty="0" smtClean="0"/>
          </a:p>
          <a:p>
            <a:r>
              <a:rPr lang="pt-BR" sz="1000" b="1" dirty="0" smtClean="0"/>
              <a:t>Temas de Atuação (Expertise)</a:t>
            </a:r>
            <a:endParaRPr lang="pt-BR" sz="1000" dirty="0" smtClean="0"/>
          </a:p>
          <a:p>
            <a:r>
              <a:rPr lang="pt-BR" sz="1000" dirty="0" smtClean="0"/>
              <a:t>✔ Licitações e Contratos Administrativos</a:t>
            </a:r>
            <a:br>
              <a:rPr lang="pt-BR" sz="1000" dirty="0" smtClean="0"/>
            </a:br>
            <a:r>
              <a:rPr lang="pt-BR" sz="1000" dirty="0" smtClean="0"/>
              <a:t>✔Nova Lei nº. 14.133/2021</a:t>
            </a:r>
            <a:br>
              <a:rPr lang="pt-BR" sz="1000" dirty="0" smtClean="0"/>
            </a:br>
            <a:r>
              <a:rPr lang="pt-BR" sz="1000" dirty="0" smtClean="0"/>
              <a:t>✔Comunicação Governamental e LGPD</a:t>
            </a:r>
            <a:br>
              <a:rPr lang="pt-BR" sz="1000" dirty="0" smtClean="0"/>
            </a:br>
            <a:r>
              <a:rPr lang="pt-BR" sz="1000" dirty="0" smtClean="0"/>
              <a:t>✔Estrutura e Funcionamento do Legislativo</a:t>
            </a:r>
            <a:br>
              <a:rPr lang="pt-BR" sz="1000" dirty="0" smtClean="0"/>
            </a:br>
            <a:r>
              <a:rPr lang="pt-BR" sz="1000" dirty="0" smtClean="0"/>
              <a:t>✔Gestão Pública e Governança</a:t>
            </a:r>
            <a:br>
              <a:rPr lang="pt-BR" sz="1000" dirty="0" smtClean="0"/>
            </a:br>
            <a:r>
              <a:rPr lang="pt-BR" sz="1000" dirty="0" smtClean="0"/>
              <a:t>✔Transparência Pública e Controle Interno</a:t>
            </a:r>
            <a:br>
              <a:rPr lang="pt-BR" sz="1000" dirty="0" smtClean="0"/>
            </a:br>
            <a:r>
              <a:rPr lang="pt-BR" sz="1000" dirty="0" smtClean="0"/>
              <a:t>✔ Formação de Pregoeiros e Comissão de Contratação</a:t>
            </a:r>
          </a:p>
          <a:p>
            <a:r>
              <a:rPr lang="pt-BR" sz="1000" dirty="0" smtClean="0"/>
              <a:t>✔Comunicação Pública e Assessoria de Imprensa na área Política</a:t>
            </a:r>
            <a:endParaRPr lang="pt-BR" sz="10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02920"/>
            <a:ext cx="12192000" cy="63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Informações de divulgação obrigatória (visão prática)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Portal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822960"/>
            <a:ext cx="10789920" cy="4419600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51560" y="960120"/>
            <a:ext cx="10058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B1F3B"/>
                </a:solidFill>
                <a:latin typeface="Calibri"/>
              </a:rPr>
              <a:t>Informações de divulgação obrigatória (visão prática)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" y="1417320"/>
            <a:ext cx="100584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Estrutura organizacional, competências, endereços e horários de atendimento.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Receitas e despesas detalhadas (incluindo favorecido, objeto, processo e fase).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Licitações: editais, atas, resultados, contratos, aditivos e execução.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Programas, ações, projetos e obras: status, metas, prazos e medições.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Servidores e remuneração (com cuidado LGPD: campos necessários e base legal).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Perguntas frequentes, glossário e canal para dúvidas (reduz demandas repetidas).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15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053737" y="513806"/>
            <a:ext cx="104677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Informações</a:t>
            </a:r>
            <a:r>
              <a:rPr lang="en-US" b="1" dirty="0" smtClean="0"/>
              <a:t> de </a:t>
            </a:r>
            <a:r>
              <a:rPr lang="en-US" b="1" dirty="0" err="1" smtClean="0"/>
              <a:t>divulgação</a:t>
            </a:r>
            <a:r>
              <a:rPr lang="en-US" b="1" dirty="0" smtClean="0"/>
              <a:t> </a:t>
            </a:r>
            <a:r>
              <a:rPr lang="en-US" b="1" dirty="0" err="1" smtClean="0"/>
              <a:t>obrigatória</a:t>
            </a:r>
            <a:r>
              <a:rPr lang="en-US" b="1" dirty="0" smtClean="0"/>
              <a:t> (checklist </a:t>
            </a:r>
            <a:r>
              <a:rPr lang="en-US" b="1" dirty="0" err="1" smtClean="0"/>
              <a:t>mínimo</a:t>
            </a:r>
            <a:r>
              <a:rPr lang="en-US" b="1" dirty="0" smtClean="0"/>
              <a:t>)</a:t>
            </a:r>
            <a:endParaRPr lang="pt-BR" b="1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seguir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um “</a:t>
            </a:r>
            <a:r>
              <a:rPr lang="en-US" dirty="0" err="1" smtClean="0"/>
              <a:t>mínimo</a:t>
            </a:r>
            <a:r>
              <a:rPr lang="en-US" dirty="0" smtClean="0"/>
              <a:t> </a:t>
            </a:r>
            <a:r>
              <a:rPr lang="en-US" dirty="0" err="1" smtClean="0"/>
              <a:t>viável</a:t>
            </a:r>
            <a:r>
              <a:rPr lang="en-US" dirty="0" smtClean="0"/>
              <a:t>” de </a:t>
            </a:r>
            <a:r>
              <a:rPr lang="en-US" dirty="0" err="1" smtClean="0"/>
              <a:t>conteúdos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,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cobrados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avaliações</a:t>
            </a:r>
            <a:r>
              <a:rPr lang="en-US" dirty="0" smtClean="0"/>
              <a:t> de </a:t>
            </a:r>
            <a:r>
              <a:rPr lang="en-US" dirty="0" err="1" smtClean="0"/>
              <a:t>transparência</a:t>
            </a:r>
            <a:r>
              <a:rPr lang="en-US" dirty="0" smtClean="0"/>
              <a:t> e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auditorias</a:t>
            </a:r>
            <a:r>
              <a:rPr lang="en-US" dirty="0" smtClean="0"/>
              <a:t>. Use </a:t>
            </a:r>
            <a:r>
              <a:rPr lang="en-US" dirty="0" err="1" smtClean="0"/>
              <a:t>como</a:t>
            </a:r>
            <a:r>
              <a:rPr lang="en-US" dirty="0" smtClean="0"/>
              <a:t> base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verificação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do portal.</a:t>
            </a:r>
            <a:endParaRPr lang="pt-BR" dirty="0" smtClean="0"/>
          </a:p>
          <a:p>
            <a:endParaRPr lang="en-US" b="1" dirty="0" smtClean="0"/>
          </a:p>
          <a:p>
            <a:r>
              <a:rPr lang="en-US" b="1" dirty="0" err="1" smtClean="0"/>
              <a:t>Transparência</a:t>
            </a:r>
            <a:r>
              <a:rPr lang="en-US" b="1" dirty="0" smtClean="0"/>
              <a:t> </a:t>
            </a:r>
            <a:r>
              <a:rPr lang="en-US" b="1" dirty="0" err="1" smtClean="0"/>
              <a:t>financeira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Receitas</a:t>
            </a:r>
            <a:r>
              <a:rPr lang="en-US" dirty="0" smtClean="0"/>
              <a:t> (</a:t>
            </a:r>
            <a:r>
              <a:rPr lang="en-US" dirty="0" err="1" smtClean="0"/>
              <a:t>previsão</a:t>
            </a:r>
            <a:r>
              <a:rPr lang="en-US" dirty="0" smtClean="0"/>
              <a:t>, </a:t>
            </a:r>
            <a:r>
              <a:rPr lang="en-US" dirty="0" err="1" smtClean="0"/>
              <a:t>arrecadação</a:t>
            </a:r>
            <a:r>
              <a:rPr lang="en-US" dirty="0" smtClean="0"/>
              <a:t>, </a:t>
            </a:r>
            <a:r>
              <a:rPr lang="en-US" dirty="0" err="1" smtClean="0"/>
              <a:t>origem</a:t>
            </a:r>
            <a:r>
              <a:rPr lang="en-US" dirty="0" smtClean="0"/>
              <a:t>) com </a:t>
            </a:r>
            <a:r>
              <a:rPr lang="en-US" dirty="0" err="1" smtClean="0"/>
              <a:t>filtros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período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Despesas</a:t>
            </a:r>
            <a:r>
              <a:rPr lang="en-US" dirty="0" smtClean="0"/>
              <a:t> (</a:t>
            </a:r>
            <a:r>
              <a:rPr lang="en-US" dirty="0" err="1" smtClean="0"/>
              <a:t>empenho</a:t>
            </a:r>
            <a:r>
              <a:rPr lang="en-US" dirty="0" smtClean="0"/>
              <a:t>, </a:t>
            </a:r>
            <a:r>
              <a:rPr lang="en-US" dirty="0" err="1" smtClean="0"/>
              <a:t>liquidação</a:t>
            </a:r>
            <a:r>
              <a:rPr lang="en-US" dirty="0" smtClean="0"/>
              <a:t>, </a:t>
            </a:r>
            <a:r>
              <a:rPr lang="en-US" dirty="0" err="1" smtClean="0"/>
              <a:t>pagamento</a:t>
            </a:r>
            <a:r>
              <a:rPr lang="en-US" dirty="0" smtClean="0"/>
              <a:t>) com </a:t>
            </a:r>
            <a:r>
              <a:rPr lang="en-US" dirty="0" err="1" smtClean="0"/>
              <a:t>detalhamento</a:t>
            </a:r>
            <a:r>
              <a:rPr lang="en-US" dirty="0" smtClean="0"/>
              <a:t> e </a:t>
            </a:r>
            <a:r>
              <a:rPr lang="en-US" dirty="0" err="1" smtClean="0"/>
              <a:t>favorecido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Relatórios</a:t>
            </a:r>
            <a:r>
              <a:rPr lang="en-US" dirty="0" smtClean="0"/>
              <a:t> de </a:t>
            </a:r>
            <a:r>
              <a:rPr lang="en-US" dirty="0" err="1" smtClean="0"/>
              <a:t>execução</a:t>
            </a:r>
            <a:r>
              <a:rPr lang="en-US" dirty="0" smtClean="0"/>
              <a:t> (RREO, RGF e </a:t>
            </a:r>
            <a:r>
              <a:rPr lang="en-US" dirty="0" err="1" smtClean="0"/>
              <a:t>demonstrativos</a:t>
            </a:r>
            <a:r>
              <a:rPr lang="en-US" dirty="0" smtClean="0"/>
              <a:t>),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aplicável</a:t>
            </a:r>
            <a:r>
              <a:rPr lang="en-US" dirty="0" smtClean="0"/>
              <a:t>.</a:t>
            </a:r>
            <a:endParaRPr lang="pt-BR" dirty="0" smtClean="0"/>
          </a:p>
          <a:p>
            <a:endParaRPr lang="en-US" b="1" dirty="0" smtClean="0"/>
          </a:p>
          <a:p>
            <a:r>
              <a:rPr lang="en-US" b="1" dirty="0" err="1" smtClean="0"/>
              <a:t>Licitações</a:t>
            </a:r>
            <a:r>
              <a:rPr lang="en-US" b="1" dirty="0" smtClean="0"/>
              <a:t>, </a:t>
            </a:r>
            <a:r>
              <a:rPr lang="en-US" b="1" dirty="0" err="1" smtClean="0"/>
              <a:t>contratos</a:t>
            </a:r>
            <a:r>
              <a:rPr lang="en-US" b="1" dirty="0" smtClean="0"/>
              <a:t> e </a:t>
            </a:r>
            <a:r>
              <a:rPr lang="en-US" b="1" dirty="0" err="1" smtClean="0"/>
              <a:t>compras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Editais</a:t>
            </a:r>
            <a:r>
              <a:rPr lang="en-US" dirty="0" smtClean="0"/>
              <a:t>, </a:t>
            </a:r>
            <a:r>
              <a:rPr lang="en-US" dirty="0" err="1" smtClean="0"/>
              <a:t>avisos</a:t>
            </a:r>
            <a:r>
              <a:rPr lang="en-US" dirty="0" smtClean="0"/>
              <a:t>, </a:t>
            </a:r>
            <a:r>
              <a:rPr lang="en-US" dirty="0" err="1" smtClean="0"/>
              <a:t>anexos</a:t>
            </a:r>
            <a:r>
              <a:rPr lang="en-US" dirty="0" smtClean="0"/>
              <a:t> e </a:t>
            </a:r>
            <a:r>
              <a:rPr lang="en-US" dirty="0" err="1" smtClean="0"/>
              <a:t>esclarecimentos</a:t>
            </a:r>
            <a:r>
              <a:rPr lang="en-US" dirty="0" smtClean="0"/>
              <a:t>/</a:t>
            </a:r>
            <a:r>
              <a:rPr lang="en-US" dirty="0" err="1" smtClean="0"/>
              <a:t>impugnações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Resultados</a:t>
            </a:r>
            <a:r>
              <a:rPr lang="en-US" dirty="0" smtClean="0"/>
              <a:t>: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homologação</a:t>
            </a:r>
            <a:r>
              <a:rPr lang="en-US" dirty="0" smtClean="0"/>
              <a:t>, </a:t>
            </a:r>
            <a:r>
              <a:rPr lang="en-US" dirty="0" err="1" smtClean="0"/>
              <a:t>adjudicação</a:t>
            </a:r>
            <a:r>
              <a:rPr lang="en-US" dirty="0" smtClean="0"/>
              <a:t>, </a:t>
            </a:r>
            <a:r>
              <a:rPr lang="en-US" dirty="0" err="1" smtClean="0"/>
              <a:t>vencedores</a:t>
            </a:r>
            <a:r>
              <a:rPr lang="en-US" dirty="0" smtClean="0"/>
              <a:t>, </a:t>
            </a:r>
            <a:r>
              <a:rPr lang="en-US" dirty="0" err="1" smtClean="0"/>
              <a:t>valores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Contratos</a:t>
            </a:r>
            <a:r>
              <a:rPr lang="en-US" dirty="0" smtClean="0"/>
              <a:t> e </a:t>
            </a:r>
            <a:r>
              <a:rPr lang="en-US" dirty="0" err="1" smtClean="0"/>
              <a:t>aditivos</a:t>
            </a:r>
            <a:r>
              <a:rPr lang="en-US" dirty="0" smtClean="0"/>
              <a:t>: </a:t>
            </a:r>
            <a:r>
              <a:rPr lang="en-US" dirty="0" err="1" smtClean="0"/>
              <a:t>íntegra</a:t>
            </a:r>
            <a:r>
              <a:rPr lang="en-US" dirty="0" smtClean="0"/>
              <a:t> do </a:t>
            </a:r>
            <a:r>
              <a:rPr lang="en-US" dirty="0" err="1" smtClean="0"/>
              <a:t>instrumento</a:t>
            </a:r>
            <a:r>
              <a:rPr lang="en-US" dirty="0" smtClean="0"/>
              <a:t>, </a:t>
            </a:r>
            <a:r>
              <a:rPr lang="en-US" dirty="0" err="1" smtClean="0"/>
              <a:t>vigência</a:t>
            </a:r>
            <a:r>
              <a:rPr lang="en-US" dirty="0" smtClean="0"/>
              <a:t>, </a:t>
            </a:r>
            <a:r>
              <a:rPr lang="en-US" dirty="0" err="1" smtClean="0"/>
              <a:t>objeto</a:t>
            </a:r>
            <a:r>
              <a:rPr lang="en-US" dirty="0" smtClean="0"/>
              <a:t>, </a:t>
            </a:r>
            <a:r>
              <a:rPr lang="en-US" dirty="0" err="1" smtClean="0"/>
              <a:t>valores</a:t>
            </a:r>
            <a:r>
              <a:rPr lang="en-US" dirty="0" smtClean="0"/>
              <a:t> e fiscal do </a:t>
            </a:r>
            <a:r>
              <a:rPr lang="en-US" dirty="0" err="1" smtClean="0"/>
              <a:t>contrato</a:t>
            </a:r>
            <a:r>
              <a:rPr lang="en-US" dirty="0" smtClean="0"/>
              <a:t> (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aplicável</a:t>
            </a:r>
            <a:r>
              <a:rPr lang="en-US" dirty="0" smtClean="0"/>
              <a:t>).</a:t>
            </a:r>
            <a:endParaRPr lang="pt-BR" dirty="0" smtClean="0"/>
          </a:p>
          <a:p>
            <a:endParaRPr lang="en-US" b="1" dirty="0" smtClean="0"/>
          </a:p>
          <a:p>
            <a:r>
              <a:rPr lang="en-US" b="1" dirty="0" err="1" smtClean="0"/>
              <a:t>Pessoal</a:t>
            </a:r>
            <a:r>
              <a:rPr lang="en-US" b="1" dirty="0" smtClean="0"/>
              <a:t> e </a:t>
            </a:r>
            <a:r>
              <a:rPr lang="en-US" b="1" dirty="0" err="1" smtClean="0"/>
              <a:t>estrutura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en-US" dirty="0" smtClean="0"/>
              <a:t>, </a:t>
            </a:r>
            <a:r>
              <a:rPr lang="en-US" dirty="0" err="1" smtClean="0"/>
              <a:t>competências</a:t>
            </a:r>
            <a:r>
              <a:rPr lang="en-US" dirty="0" smtClean="0"/>
              <a:t> e </a:t>
            </a:r>
            <a:r>
              <a:rPr lang="en-US" dirty="0" err="1" smtClean="0"/>
              <a:t>contatos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Servidores</a:t>
            </a:r>
            <a:r>
              <a:rPr lang="en-US" dirty="0" smtClean="0"/>
              <a:t>: </a:t>
            </a:r>
            <a:r>
              <a:rPr lang="en-US" dirty="0" err="1" smtClean="0"/>
              <a:t>quadro</a:t>
            </a:r>
            <a:r>
              <a:rPr lang="en-US" dirty="0" smtClean="0"/>
              <a:t>, cargos e </a:t>
            </a:r>
            <a:r>
              <a:rPr lang="en-US" dirty="0" err="1" smtClean="0"/>
              <a:t>remuneração</a:t>
            </a:r>
            <a:r>
              <a:rPr lang="en-US" dirty="0" smtClean="0"/>
              <a:t> </a:t>
            </a:r>
            <a:r>
              <a:rPr lang="en-US" dirty="0" err="1" smtClean="0"/>
              <a:t>conforme</a:t>
            </a:r>
            <a:r>
              <a:rPr lang="en-US" dirty="0" smtClean="0"/>
              <a:t> </a:t>
            </a:r>
            <a:r>
              <a:rPr lang="en-US" dirty="0" err="1" smtClean="0"/>
              <a:t>regra</a:t>
            </a:r>
            <a:r>
              <a:rPr lang="en-US" dirty="0" smtClean="0"/>
              <a:t> de </a:t>
            </a:r>
            <a:r>
              <a:rPr lang="en-US" dirty="0" err="1" smtClean="0"/>
              <a:t>publicidade</a:t>
            </a:r>
            <a:r>
              <a:rPr lang="en-US" dirty="0" smtClean="0"/>
              <a:t>, com </a:t>
            </a:r>
            <a:r>
              <a:rPr lang="en-US" dirty="0" err="1" smtClean="0"/>
              <a:t>atenção</a:t>
            </a:r>
            <a:r>
              <a:rPr lang="en-US" dirty="0" smtClean="0"/>
              <a:t> à LGPD.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Diárias</a:t>
            </a:r>
            <a:r>
              <a:rPr lang="en-US" dirty="0" smtClean="0"/>
              <a:t>, </a:t>
            </a:r>
            <a:r>
              <a:rPr lang="en-US" dirty="0" err="1" smtClean="0"/>
              <a:t>passagens</a:t>
            </a:r>
            <a:r>
              <a:rPr lang="en-US" dirty="0" smtClean="0"/>
              <a:t> e </a:t>
            </a:r>
            <a:r>
              <a:rPr lang="en-US" dirty="0" err="1" smtClean="0"/>
              <a:t>deslocamentos</a:t>
            </a:r>
            <a:r>
              <a:rPr lang="en-US" dirty="0" smtClean="0"/>
              <a:t> (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aplicável</a:t>
            </a:r>
            <a:r>
              <a:rPr lang="en-US" dirty="0" smtClean="0"/>
              <a:t>).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175657" y="792480"/>
            <a:ext cx="103544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Transferências</a:t>
            </a:r>
            <a:r>
              <a:rPr lang="en-US" b="1" dirty="0" smtClean="0"/>
              <a:t>, </a:t>
            </a:r>
            <a:r>
              <a:rPr lang="en-US" b="1" dirty="0" err="1" smtClean="0"/>
              <a:t>convênios</a:t>
            </a:r>
            <a:r>
              <a:rPr lang="en-US" b="1" dirty="0" smtClean="0"/>
              <a:t> e </a:t>
            </a:r>
            <a:r>
              <a:rPr lang="en-US" b="1" dirty="0" err="1" smtClean="0"/>
              <a:t>repasses</a:t>
            </a:r>
            <a:endParaRPr lang="pt-BR" b="1" dirty="0" smtClean="0"/>
          </a:p>
          <a:p>
            <a:r>
              <a:rPr lang="en-US" dirty="0" err="1" smtClean="0"/>
              <a:t>Convênios</a:t>
            </a:r>
            <a:r>
              <a:rPr lang="en-US" dirty="0" smtClean="0"/>
              <a:t>/</a:t>
            </a:r>
            <a:r>
              <a:rPr lang="en-US" dirty="0" err="1" smtClean="0"/>
              <a:t>termos</a:t>
            </a:r>
            <a:r>
              <a:rPr lang="en-US" dirty="0" smtClean="0"/>
              <a:t>: </a:t>
            </a:r>
            <a:r>
              <a:rPr lang="en-US" dirty="0" err="1" smtClean="0"/>
              <a:t>instrumentos</a:t>
            </a:r>
            <a:r>
              <a:rPr lang="en-US" dirty="0" smtClean="0"/>
              <a:t>, </a:t>
            </a:r>
            <a:r>
              <a:rPr lang="en-US" dirty="0" err="1" smtClean="0"/>
              <a:t>plano</a:t>
            </a:r>
            <a:r>
              <a:rPr lang="en-US" dirty="0" smtClean="0"/>
              <a:t> de </a:t>
            </a:r>
            <a:r>
              <a:rPr lang="en-US" dirty="0" err="1" smtClean="0"/>
              <a:t>trabalho</a:t>
            </a:r>
            <a:r>
              <a:rPr lang="en-US" dirty="0" smtClean="0"/>
              <a:t>, </a:t>
            </a:r>
            <a:r>
              <a:rPr lang="en-US" dirty="0" err="1" smtClean="0"/>
              <a:t>valores</a:t>
            </a:r>
            <a:r>
              <a:rPr lang="en-US" dirty="0" smtClean="0"/>
              <a:t>, </a:t>
            </a:r>
            <a:r>
              <a:rPr lang="en-US" dirty="0" err="1" smtClean="0"/>
              <a:t>situação</a:t>
            </a:r>
            <a:r>
              <a:rPr lang="en-US" dirty="0" smtClean="0"/>
              <a:t>.</a:t>
            </a:r>
            <a:endParaRPr lang="pt-BR" dirty="0" smtClean="0"/>
          </a:p>
          <a:p>
            <a:r>
              <a:rPr lang="en-US" dirty="0" err="1" smtClean="0"/>
              <a:t>Transferências</a:t>
            </a:r>
            <a:r>
              <a:rPr lang="en-US" dirty="0" smtClean="0"/>
              <a:t> </a:t>
            </a:r>
            <a:r>
              <a:rPr lang="en-US" dirty="0" err="1" smtClean="0"/>
              <a:t>recebidas</a:t>
            </a:r>
            <a:r>
              <a:rPr lang="en-US" dirty="0" smtClean="0"/>
              <a:t> e </a:t>
            </a:r>
            <a:r>
              <a:rPr lang="en-US" dirty="0" err="1" smtClean="0"/>
              <a:t>concedidas</a:t>
            </a:r>
            <a:r>
              <a:rPr lang="en-US" dirty="0" smtClean="0"/>
              <a:t> (com </a:t>
            </a:r>
            <a:r>
              <a:rPr lang="en-US" dirty="0" err="1" smtClean="0"/>
              <a:t>filtros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órgão</a:t>
            </a:r>
            <a:r>
              <a:rPr lang="en-US" dirty="0" smtClean="0"/>
              <a:t>/</a:t>
            </a:r>
            <a:r>
              <a:rPr lang="en-US" dirty="0" err="1" smtClean="0"/>
              <a:t>entidade</a:t>
            </a:r>
            <a:r>
              <a:rPr lang="en-US" dirty="0" smtClean="0"/>
              <a:t>).</a:t>
            </a:r>
            <a:endParaRPr lang="pt-BR" dirty="0" smtClean="0"/>
          </a:p>
          <a:p>
            <a:endParaRPr lang="en-US" b="1" dirty="0" smtClean="0"/>
          </a:p>
          <a:p>
            <a:r>
              <a:rPr lang="en-US" b="1" dirty="0" err="1" smtClean="0"/>
              <a:t>Atendimento</a:t>
            </a:r>
            <a:r>
              <a:rPr lang="en-US" b="1" dirty="0" smtClean="0"/>
              <a:t> </a:t>
            </a:r>
            <a:r>
              <a:rPr lang="en-US" b="1" dirty="0" err="1" smtClean="0"/>
              <a:t>ao</a:t>
            </a:r>
            <a:r>
              <a:rPr lang="en-US" b="1" dirty="0" smtClean="0"/>
              <a:t> </a:t>
            </a:r>
            <a:r>
              <a:rPr lang="en-US" b="1" dirty="0" err="1" smtClean="0"/>
              <a:t>cidadão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e-SIC (</a:t>
            </a:r>
            <a:r>
              <a:rPr lang="en-US" dirty="0" err="1" smtClean="0"/>
              <a:t>pedidos</a:t>
            </a:r>
            <a:r>
              <a:rPr lang="en-US" dirty="0" smtClean="0"/>
              <a:t>, </a:t>
            </a:r>
            <a:r>
              <a:rPr lang="en-US" dirty="0" err="1" smtClean="0"/>
              <a:t>acompanhamento</a:t>
            </a:r>
            <a:r>
              <a:rPr lang="en-US" dirty="0" smtClean="0"/>
              <a:t>, </a:t>
            </a:r>
            <a:r>
              <a:rPr lang="en-US" dirty="0" err="1" smtClean="0"/>
              <a:t>recursos</a:t>
            </a:r>
            <a:r>
              <a:rPr lang="en-US" dirty="0" smtClean="0"/>
              <a:t> e </a:t>
            </a:r>
            <a:r>
              <a:rPr lang="en-US" dirty="0" err="1" smtClean="0"/>
              <a:t>relatórios</a:t>
            </a:r>
            <a:r>
              <a:rPr lang="en-US" dirty="0" smtClean="0"/>
              <a:t>).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Ouvidoria</a:t>
            </a:r>
            <a:r>
              <a:rPr lang="en-US" dirty="0" smtClean="0"/>
              <a:t>: </a:t>
            </a:r>
            <a:r>
              <a:rPr lang="en-US" dirty="0" err="1" smtClean="0"/>
              <a:t>canais</a:t>
            </a:r>
            <a:r>
              <a:rPr lang="en-US" dirty="0" smtClean="0"/>
              <a:t>,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manifestação</a:t>
            </a:r>
            <a:r>
              <a:rPr lang="en-US" dirty="0" smtClean="0"/>
              <a:t> e </a:t>
            </a:r>
            <a:r>
              <a:rPr lang="en-US" dirty="0" err="1" smtClean="0"/>
              <a:t>prazos</a:t>
            </a:r>
            <a:r>
              <a:rPr lang="en-US" dirty="0" smtClean="0"/>
              <a:t> </a:t>
            </a:r>
            <a:r>
              <a:rPr lang="en-US" dirty="0" err="1" smtClean="0"/>
              <a:t>internos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Perguntas</a:t>
            </a:r>
            <a:r>
              <a:rPr lang="en-US" dirty="0" smtClean="0"/>
              <a:t> frequentes e tutorial de </a:t>
            </a:r>
            <a:r>
              <a:rPr lang="en-US" dirty="0" err="1" smtClean="0"/>
              <a:t>navegação</a:t>
            </a:r>
            <a:r>
              <a:rPr lang="en-US" dirty="0" smtClean="0"/>
              <a:t>.</a:t>
            </a:r>
            <a:endParaRPr lang="pt-BR" dirty="0" smtClean="0"/>
          </a:p>
          <a:p>
            <a:endParaRPr lang="en-US" dirty="0" smtClean="0"/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Dica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na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rotina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monitoramento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registre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sempre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onde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está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publicado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quando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foi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atualizado</a:t>
            </a:r>
            <a:r>
              <a:rPr lang="en-US" sz="2800" b="1" dirty="0" smtClean="0">
                <a:solidFill>
                  <a:srgbClr val="FF0000"/>
                </a:solidFill>
              </a:rPr>
              <a:t> e </a:t>
            </a:r>
            <a:r>
              <a:rPr lang="en-US" sz="2800" b="1" dirty="0" err="1" smtClean="0">
                <a:solidFill>
                  <a:srgbClr val="FF0000"/>
                </a:solidFill>
              </a:rPr>
              <a:t>qual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sistema</a:t>
            </a:r>
            <a:r>
              <a:rPr lang="en-US" sz="2800" b="1" dirty="0" smtClean="0">
                <a:solidFill>
                  <a:srgbClr val="FF0000"/>
                </a:solidFill>
              </a:rPr>
              <a:t> é a </a:t>
            </a:r>
            <a:r>
              <a:rPr lang="en-US" sz="2800" b="1" dirty="0" err="1" smtClean="0">
                <a:solidFill>
                  <a:srgbClr val="FF0000"/>
                </a:solidFill>
              </a:rPr>
              <a:t>fonte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297886" cy="1325562"/>
          </a:xfr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rgbClr val="FF0000"/>
                </a:solidFill>
              </a:rPr>
              <a:t>Caso</a:t>
            </a:r>
            <a:r>
              <a:rPr dirty="0">
                <a:solidFill>
                  <a:srgbClr val="FF0000"/>
                </a:solidFill>
              </a:rPr>
              <a:t> real 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dirty="0" err="1" smtClean="0">
                <a:solidFill>
                  <a:srgbClr val="FF0000"/>
                </a:solidFill>
              </a:rPr>
              <a:t>Informações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de </a:t>
            </a:r>
            <a:r>
              <a:rPr dirty="0" err="1">
                <a:solidFill>
                  <a:srgbClr val="FF0000"/>
                </a:solidFill>
              </a:rPr>
              <a:t>divulgação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obrigatória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Personagem: equipe de compras publica apenas ‘aviso’ e ‘resultado’, sem anexos e sem contratos.</a:t>
            </a:r>
          </a:p>
          <a:p>
            <a:pPr>
              <a:defRPr sz="2000"/>
            </a:pPr>
            <a:r>
              <a:t>Consequência: empresa impugna, cidadão desconfia, e o órgão não consegue provar rapidamente o que fez.</a:t>
            </a:r>
          </a:p>
          <a:p>
            <a:pPr>
              <a:defRPr sz="2000"/>
            </a:pPr>
            <a:r>
              <a:t>Ação: portal passa a ter trilha completa: edital → anexos → atas → contrato → aditivos → execução (com filtros).</a:t>
            </a:r>
          </a:p>
          <a:p>
            <a:pPr>
              <a:defRPr sz="2000"/>
            </a:pPr>
            <a:r>
              <a:t>Efeito: mais competição, menos ruído e resposta mais rápida a questionamentos.</a:t>
            </a:r>
          </a:p>
          <a:p>
            <a:pPr>
              <a:defRPr sz="2000"/>
            </a:pPr>
            <a:r>
              <a:t>Lição: publicar ‘mínimo’ custa caro; publicar completo reduz risco e aumenta controle social.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2920"/>
            <a:ext cx="12192000" cy="63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LGPD no Portal: como conciliar sem “apagar o portal”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Portal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822960"/>
            <a:ext cx="5394960" cy="4654731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6035040" y="822960"/>
            <a:ext cx="5394960" cy="4532811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60120" y="960120"/>
            <a:ext cx="5029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B1F3B"/>
                </a:solidFill>
                <a:latin typeface="Calibri"/>
              </a:rPr>
              <a:t>O que normalmente PODE publicar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120" y="1325880"/>
            <a:ext cx="50292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Informações necessárias para controle social (gastos, contratos, atos oficiais).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Dados funcionais essenciais (ex.: cargo, lotação) quando exigidos por transparência.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Dados de beneficiários de pagamentos quando lei exigir e for proporcional.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Dados anonimizados/agregados para relatórios e painéis.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3640" y="960120"/>
            <a:ext cx="5029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B1F3B"/>
                </a:solidFill>
                <a:latin typeface="Calibri"/>
              </a:rPr>
              <a:t>O que normalmente NÃO deve expor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3640" y="1325880"/>
            <a:ext cx="50292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CPF, RG, endereço, telefone, e‑mail pessoal, dados bancários.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Dados sensíveis (saúde, biometria, religião, opinião política etc.).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Documentos integrais com dados pessoais não essenciais (sem tarja).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Listas massivas com dados pessoais sem finalidade e sem necessidade.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16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02920"/>
            <a:ext cx="12192000" cy="63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Responsabilidades na gestão da informação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Gestão da Informação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822960"/>
            <a:ext cx="10789920" cy="4228011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51560" y="960120"/>
            <a:ext cx="10058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B1F3B"/>
                </a:solidFill>
                <a:latin typeface="Calibri"/>
              </a:rPr>
              <a:t>Responsabilidades na gestão da informação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" y="1417320"/>
            <a:ext cx="100584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Alta administração: governança do tema (normas internas, metas, recursos e priorização).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Unidades de negócio: “donas do dado” (qualidade, atualização e significado).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TI: integrações, logs, performance, acessibilidade e segurança.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Ouvidoria/SIC: recepção de demandas, análise de recorrência e retroalimentação do portal.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Controle interno: monitoramento, testes e plano de melhorias.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Encarregado/DPO (LGPD): orientações, revisão de riscos e incidentes.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17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698171" y="879566"/>
            <a:ext cx="93181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Responsabilidades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gestão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informação</a:t>
            </a:r>
            <a:r>
              <a:rPr lang="en-US" b="1" dirty="0" smtClean="0"/>
              <a:t> (</a:t>
            </a:r>
            <a:r>
              <a:rPr lang="en-US" b="1" dirty="0" err="1" smtClean="0"/>
              <a:t>governança</a:t>
            </a:r>
            <a:r>
              <a:rPr lang="en-US" b="1" dirty="0" smtClean="0"/>
              <a:t> e RACI)</a:t>
            </a:r>
            <a:endParaRPr lang="pt-BR" b="1" dirty="0" smtClean="0"/>
          </a:p>
          <a:p>
            <a:r>
              <a:rPr lang="en-US" dirty="0" err="1" smtClean="0"/>
              <a:t>Portais</a:t>
            </a:r>
            <a:r>
              <a:rPr lang="en-US" dirty="0" smtClean="0"/>
              <a:t> </a:t>
            </a:r>
            <a:r>
              <a:rPr lang="en-US" dirty="0" err="1" smtClean="0"/>
              <a:t>falham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um </a:t>
            </a:r>
            <a:r>
              <a:rPr lang="en-US" dirty="0" err="1" smtClean="0"/>
              <a:t>problema</a:t>
            </a:r>
            <a:r>
              <a:rPr lang="en-US" dirty="0" smtClean="0"/>
              <a:t> simples: </a:t>
            </a:r>
            <a:r>
              <a:rPr lang="en-US" dirty="0" err="1" smtClean="0"/>
              <a:t>ninguém</a:t>
            </a:r>
            <a:r>
              <a:rPr lang="en-US" dirty="0" smtClean="0"/>
              <a:t> é </a:t>
            </a:r>
            <a:r>
              <a:rPr lang="en-US" dirty="0" err="1" smtClean="0"/>
              <a:t>claramente</a:t>
            </a:r>
            <a:r>
              <a:rPr lang="en-US" dirty="0" smtClean="0"/>
              <a:t> </a:t>
            </a:r>
            <a:r>
              <a:rPr lang="en-US" dirty="0" err="1" smtClean="0"/>
              <a:t>responsável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conteúdo</a:t>
            </a:r>
            <a:r>
              <a:rPr lang="en-US" dirty="0" smtClean="0"/>
              <a:t>. A </a:t>
            </a:r>
            <a:r>
              <a:rPr lang="en-US" dirty="0" err="1" smtClean="0"/>
              <a:t>governança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informação</a:t>
            </a:r>
            <a:r>
              <a:rPr lang="en-US" dirty="0" smtClean="0"/>
              <a:t> define </a:t>
            </a:r>
            <a:r>
              <a:rPr lang="en-US" dirty="0" err="1" smtClean="0"/>
              <a:t>quem</a:t>
            </a:r>
            <a:r>
              <a:rPr lang="en-US" dirty="0" smtClean="0"/>
              <a:t> </a:t>
            </a:r>
            <a:r>
              <a:rPr lang="en-US" dirty="0" err="1" smtClean="0"/>
              <a:t>publica</a:t>
            </a:r>
            <a:r>
              <a:rPr lang="en-US" dirty="0" smtClean="0"/>
              <a:t>, </a:t>
            </a:r>
            <a:r>
              <a:rPr lang="en-US" dirty="0" err="1" smtClean="0"/>
              <a:t>quem</a:t>
            </a:r>
            <a:r>
              <a:rPr lang="en-US" dirty="0" smtClean="0"/>
              <a:t> </a:t>
            </a:r>
            <a:r>
              <a:rPr lang="en-US" dirty="0" err="1" smtClean="0"/>
              <a:t>valida</a:t>
            </a:r>
            <a:r>
              <a:rPr lang="en-US" dirty="0" smtClean="0"/>
              <a:t>, </a:t>
            </a:r>
            <a:r>
              <a:rPr lang="en-US" dirty="0" err="1" smtClean="0"/>
              <a:t>quem</a:t>
            </a:r>
            <a:r>
              <a:rPr lang="en-US" dirty="0" smtClean="0"/>
              <a:t> </a:t>
            </a:r>
            <a:r>
              <a:rPr lang="en-US" dirty="0" err="1" smtClean="0"/>
              <a:t>responde</a:t>
            </a:r>
            <a:r>
              <a:rPr lang="en-US" dirty="0" smtClean="0"/>
              <a:t> e </a:t>
            </a:r>
            <a:r>
              <a:rPr lang="en-US" dirty="0" err="1" smtClean="0"/>
              <a:t>como</a:t>
            </a:r>
            <a:r>
              <a:rPr lang="en-US" dirty="0" smtClean="0"/>
              <a:t> o </a:t>
            </a:r>
            <a:r>
              <a:rPr lang="en-US" dirty="0" err="1" smtClean="0"/>
              <a:t>conteúdo</a:t>
            </a:r>
            <a:r>
              <a:rPr lang="en-US" dirty="0" smtClean="0"/>
              <a:t> é </a:t>
            </a:r>
            <a:r>
              <a:rPr lang="en-US" dirty="0" err="1" smtClean="0"/>
              <a:t>atualizado</a:t>
            </a:r>
            <a:r>
              <a:rPr lang="en-US" dirty="0" smtClean="0"/>
              <a:t>.</a:t>
            </a:r>
            <a:endParaRPr lang="pt-BR" dirty="0" smtClean="0"/>
          </a:p>
          <a:p>
            <a:endParaRPr lang="en-US" b="1" dirty="0" smtClean="0"/>
          </a:p>
          <a:p>
            <a:r>
              <a:rPr lang="en-US" b="1" dirty="0" err="1" smtClean="0"/>
              <a:t>Papéis</a:t>
            </a:r>
            <a:r>
              <a:rPr lang="en-US" b="1" dirty="0" smtClean="0"/>
              <a:t> </a:t>
            </a:r>
            <a:r>
              <a:rPr lang="en-US" b="1" dirty="0" err="1" smtClean="0"/>
              <a:t>essenciais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Gestor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informação</a:t>
            </a:r>
            <a:r>
              <a:rPr lang="en-US" dirty="0" smtClean="0"/>
              <a:t>: </a:t>
            </a:r>
            <a:r>
              <a:rPr lang="en-US" dirty="0" err="1" smtClean="0"/>
              <a:t>coordena</a:t>
            </a:r>
            <a:r>
              <a:rPr lang="en-US" dirty="0" smtClean="0"/>
              <a:t> </a:t>
            </a:r>
            <a:r>
              <a:rPr lang="en-US" dirty="0" err="1" smtClean="0"/>
              <a:t>inventário</a:t>
            </a:r>
            <a:r>
              <a:rPr lang="en-US" dirty="0" smtClean="0"/>
              <a:t>, </a:t>
            </a:r>
            <a:r>
              <a:rPr lang="en-US" dirty="0" err="1" smtClean="0"/>
              <a:t>padrões</a:t>
            </a:r>
            <a:r>
              <a:rPr lang="en-US" dirty="0" smtClean="0"/>
              <a:t>, </a:t>
            </a:r>
            <a:r>
              <a:rPr lang="en-US" dirty="0" err="1" smtClean="0"/>
              <a:t>calendário</a:t>
            </a:r>
            <a:r>
              <a:rPr lang="en-US" dirty="0" smtClean="0"/>
              <a:t> de </a:t>
            </a:r>
            <a:r>
              <a:rPr lang="en-US" dirty="0" err="1" smtClean="0"/>
              <a:t>atualização</a:t>
            </a:r>
            <a:r>
              <a:rPr lang="en-US" dirty="0" smtClean="0"/>
              <a:t> e </a:t>
            </a:r>
            <a:r>
              <a:rPr lang="en-US" dirty="0" err="1" smtClean="0"/>
              <a:t>qualidade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TI/Portal: infraestrutura, </a:t>
            </a:r>
            <a:r>
              <a:rPr lang="en-US" dirty="0" err="1" smtClean="0"/>
              <a:t>integrações</a:t>
            </a:r>
            <a:r>
              <a:rPr lang="en-US" dirty="0" smtClean="0"/>
              <a:t>, </a:t>
            </a:r>
            <a:r>
              <a:rPr lang="en-US" dirty="0" err="1" smtClean="0"/>
              <a:t>disponibilidade</a:t>
            </a:r>
            <a:r>
              <a:rPr lang="en-US" dirty="0" smtClean="0"/>
              <a:t>, </a:t>
            </a:r>
            <a:r>
              <a:rPr lang="en-US" dirty="0" err="1" smtClean="0"/>
              <a:t>segurança</a:t>
            </a:r>
            <a:r>
              <a:rPr lang="en-US" dirty="0" smtClean="0"/>
              <a:t> e logs.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dirty="0" err="1" smtClean="0"/>
              <a:t>interno</a:t>
            </a:r>
            <a:r>
              <a:rPr lang="en-US" dirty="0" smtClean="0"/>
              <a:t>: </a:t>
            </a:r>
            <a:r>
              <a:rPr lang="en-US" dirty="0" err="1" smtClean="0"/>
              <a:t>validação</a:t>
            </a:r>
            <a:r>
              <a:rPr lang="en-US" dirty="0" smtClean="0"/>
              <a:t>, auditoria e </a:t>
            </a:r>
            <a:r>
              <a:rPr lang="en-US" dirty="0" err="1" smtClean="0"/>
              <a:t>monitoramento</a:t>
            </a:r>
            <a:r>
              <a:rPr lang="en-US" dirty="0" smtClean="0"/>
              <a:t> de </a:t>
            </a:r>
            <a:r>
              <a:rPr lang="en-US" dirty="0" err="1" smtClean="0"/>
              <a:t>riscos</a:t>
            </a:r>
            <a:r>
              <a:rPr lang="en-US" dirty="0" smtClean="0"/>
              <a:t>/</a:t>
            </a:r>
            <a:r>
              <a:rPr lang="en-US" dirty="0" err="1" smtClean="0"/>
              <a:t>conformidade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Áreas</a:t>
            </a:r>
            <a:r>
              <a:rPr lang="en-US" dirty="0" smtClean="0"/>
              <a:t> finalísticas: </a:t>
            </a:r>
            <a:r>
              <a:rPr lang="en-US" dirty="0" err="1" smtClean="0"/>
              <a:t>produzem</a:t>
            </a:r>
            <a:r>
              <a:rPr lang="en-US" dirty="0" smtClean="0"/>
              <a:t> a </a:t>
            </a:r>
            <a:r>
              <a:rPr lang="en-US" dirty="0" err="1" smtClean="0"/>
              <a:t>informação</a:t>
            </a:r>
            <a:r>
              <a:rPr lang="en-US" dirty="0" smtClean="0"/>
              <a:t> e </a:t>
            </a:r>
            <a:r>
              <a:rPr lang="en-US" dirty="0" err="1" smtClean="0"/>
              <a:t>respondem</a:t>
            </a:r>
            <a:r>
              <a:rPr lang="en-US" dirty="0" smtClean="0"/>
              <a:t> </a:t>
            </a:r>
            <a:r>
              <a:rPr lang="en-US" dirty="0" err="1" smtClean="0"/>
              <a:t>tecnicamente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Comunicação</a:t>
            </a:r>
            <a:r>
              <a:rPr lang="en-US" dirty="0" smtClean="0"/>
              <a:t>: </a:t>
            </a:r>
            <a:r>
              <a:rPr lang="en-US" dirty="0" err="1" smtClean="0"/>
              <a:t>linguagem</a:t>
            </a:r>
            <a:r>
              <a:rPr lang="en-US" dirty="0" smtClean="0"/>
              <a:t> </a:t>
            </a:r>
            <a:r>
              <a:rPr lang="en-US" dirty="0" err="1" smtClean="0"/>
              <a:t>cidadã</a:t>
            </a:r>
            <a:r>
              <a:rPr lang="en-US" dirty="0" smtClean="0"/>
              <a:t>, </a:t>
            </a:r>
            <a:r>
              <a:rPr lang="en-US" dirty="0" err="1" smtClean="0"/>
              <a:t>organização</a:t>
            </a:r>
            <a:r>
              <a:rPr lang="en-US" dirty="0" smtClean="0"/>
              <a:t> e </a:t>
            </a:r>
            <a:r>
              <a:rPr lang="en-US" dirty="0" err="1" smtClean="0"/>
              <a:t>experiência</a:t>
            </a:r>
            <a:r>
              <a:rPr lang="en-US" dirty="0" smtClean="0"/>
              <a:t> do </a:t>
            </a:r>
            <a:r>
              <a:rPr lang="en-US" dirty="0" err="1" smtClean="0"/>
              <a:t>usuário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Encarregado</a:t>
            </a:r>
            <a:r>
              <a:rPr lang="en-US" dirty="0" smtClean="0"/>
              <a:t> LGPD: </a:t>
            </a:r>
            <a:r>
              <a:rPr lang="en-US" dirty="0" err="1" smtClean="0"/>
              <a:t>orientação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dados </a:t>
            </a:r>
            <a:r>
              <a:rPr lang="en-US" dirty="0" err="1" smtClean="0"/>
              <a:t>pessoais</a:t>
            </a:r>
            <a:r>
              <a:rPr lang="en-US" dirty="0" smtClean="0"/>
              <a:t>, </a:t>
            </a:r>
            <a:r>
              <a:rPr lang="en-US" dirty="0" err="1" smtClean="0"/>
              <a:t>anonimização</a:t>
            </a:r>
            <a:r>
              <a:rPr lang="en-US" dirty="0" smtClean="0"/>
              <a:t> e </a:t>
            </a:r>
            <a:r>
              <a:rPr lang="en-US" dirty="0" err="1" smtClean="0"/>
              <a:t>riscos</a:t>
            </a:r>
            <a:r>
              <a:rPr lang="en-US" dirty="0" smtClean="0"/>
              <a:t>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02920"/>
            <a:ext cx="12192000" cy="63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Fluxo recomendado (RACI simplificado)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Gestão da Informação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822960"/>
            <a:ext cx="10789920" cy="4393474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51560" y="960120"/>
            <a:ext cx="10058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B1F3B"/>
                </a:solidFill>
                <a:latin typeface="Calibri"/>
              </a:rPr>
              <a:t>Fluxo recomendado (RACI simplificado)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" y="1417320"/>
            <a:ext cx="100584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R (Responsável): unidade que gera o dado (ex.: Contabilidade, RH, Compras).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A (Aprovador): gestor do processo/secretaria (valida o conteúdo e prazos).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C (Consultado): Ouvidoria/SIC, Comunicação, Controle Interno, DPO (LGPD).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I (Informado): sociedade, órgãos de controle, alta administração.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Regra de ouro: “fonte única da verdade” + versão + data + responsável.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18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19806" cy="1325562"/>
          </a:xfr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rgbClr val="FF0000"/>
                </a:solidFill>
              </a:rPr>
              <a:t>Caso</a:t>
            </a:r>
            <a:r>
              <a:rPr dirty="0">
                <a:solidFill>
                  <a:srgbClr val="FF0000"/>
                </a:solidFill>
              </a:rPr>
              <a:t> real 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dirty="0" err="1" smtClean="0">
                <a:solidFill>
                  <a:srgbClr val="FF0000"/>
                </a:solidFill>
              </a:rPr>
              <a:t>Responsabilidades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na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gestão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da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informação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Personagem: TI é cobrada por ‘informação errada’, mas o dado vem de outra área.</a:t>
            </a:r>
          </a:p>
          <a:p>
            <a:pPr>
              <a:defRPr sz="2000"/>
            </a:pPr>
            <a:r>
              <a:t>Falha: ninguém é dono do conteúdo; cada um publica quando dá; não há aprovação nem evidência.</a:t>
            </a:r>
          </a:p>
          <a:p>
            <a:pPr>
              <a:defRPr sz="2000"/>
            </a:pPr>
            <a:r>
              <a:t>Ação: implantam RACI: área dona do dado (R), gestor valida (A), controle interno/DPO/Comunicação consultados (C).</a:t>
            </a:r>
          </a:p>
          <a:p>
            <a:pPr>
              <a:defRPr sz="2000"/>
            </a:pPr>
            <a:r>
              <a:t>Resultado: menos inconsistência e correções mais rápidas (com responsável e prazo).</a:t>
            </a:r>
          </a:p>
          <a:p>
            <a:pPr>
              <a:defRPr sz="2000"/>
            </a:pPr>
            <a:r>
              <a:t>Lição: portal falha por governança, não por falta de vontade. Defina dono do dado.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410789" y="984069"/>
            <a:ext cx="97710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Obrigatoriedade</a:t>
            </a:r>
            <a:r>
              <a:rPr lang="en-US" b="1" dirty="0" smtClean="0"/>
              <a:t> do Portal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Transparência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obrigatoriedade</a:t>
            </a:r>
            <a:r>
              <a:rPr lang="en-US" dirty="0" smtClean="0"/>
              <a:t> do portal 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divulgação</a:t>
            </a:r>
            <a:r>
              <a:rPr lang="en-US" dirty="0" smtClean="0"/>
              <a:t> </a:t>
            </a:r>
            <a:r>
              <a:rPr lang="en-US" dirty="0" err="1" smtClean="0"/>
              <a:t>tempestiva</a:t>
            </a:r>
            <a:r>
              <a:rPr lang="en-US" dirty="0" smtClean="0"/>
              <a:t> </a:t>
            </a:r>
            <a:r>
              <a:rPr lang="en-US" dirty="0" err="1" smtClean="0"/>
              <a:t>decorre</a:t>
            </a:r>
            <a:r>
              <a:rPr lang="en-US" dirty="0" smtClean="0"/>
              <a:t> de </a:t>
            </a:r>
            <a:r>
              <a:rPr lang="en-US" dirty="0" err="1" smtClean="0"/>
              <a:t>normas</a:t>
            </a:r>
            <a:r>
              <a:rPr lang="en-US" dirty="0" smtClean="0"/>
              <a:t> de </a:t>
            </a:r>
            <a:r>
              <a:rPr lang="en-US" dirty="0" err="1" smtClean="0"/>
              <a:t>transparência</a:t>
            </a:r>
            <a:r>
              <a:rPr lang="en-US" dirty="0" smtClean="0"/>
              <a:t> fiscal (</a:t>
            </a:r>
            <a:r>
              <a:rPr lang="en-US" dirty="0" err="1" smtClean="0"/>
              <a:t>execução</a:t>
            </a:r>
            <a:r>
              <a:rPr lang="en-US" dirty="0" smtClean="0"/>
              <a:t> </a:t>
            </a:r>
            <a:r>
              <a:rPr lang="en-US" dirty="0" err="1" smtClean="0"/>
              <a:t>orçamentária</a:t>
            </a:r>
            <a:r>
              <a:rPr lang="en-US" dirty="0" smtClean="0"/>
              <a:t> e </a:t>
            </a:r>
            <a:r>
              <a:rPr lang="en-US" dirty="0" err="1" smtClean="0"/>
              <a:t>financeira</a:t>
            </a:r>
            <a:r>
              <a:rPr lang="en-US" dirty="0" smtClean="0"/>
              <a:t>), </a:t>
            </a:r>
            <a:r>
              <a:rPr lang="en-US" dirty="0" err="1" smtClean="0"/>
              <a:t>da</a:t>
            </a:r>
            <a:r>
              <a:rPr lang="en-US" dirty="0" smtClean="0"/>
              <a:t> LAI (</a:t>
            </a:r>
            <a:r>
              <a:rPr lang="en-US" dirty="0" err="1" smtClean="0"/>
              <a:t>transparência</a:t>
            </a:r>
            <a:r>
              <a:rPr lang="en-US" dirty="0" smtClean="0"/>
              <a:t> </a:t>
            </a:r>
            <a:r>
              <a:rPr lang="en-US" dirty="0" err="1" smtClean="0"/>
              <a:t>ativa</a:t>
            </a:r>
            <a:r>
              <a:rPr lang="en-US" dirty="0" smtClean="0"/>
              <a:t> e </a:t>
            </a:r>
            <a:r>
              <a:rPr lang="en-US" dirty="0" err="1" smtClean="0"/>
              <a:t>passiva</a:t>
            </a:r>
            <a:r>
              <a:rPr lang="en-US" dirty="0" smtClean="0"/>
              <a:t>) e de </a:t>
            </a:r>
            <a:r>
              <a:rPr lang="en-US" dirty="0" err="1" smtClean="0"/>
              <a:t>regulamentações</a:t>
            </a:r>
            <a:r>
              <a:rPr lang="en-US" dirty="0" smtClean="0"/>
              <a:t> e </a:t>
            </a:r>
            <a:r>
              <a:rPr lang="en-US" dirty="0" err="1" smtClean="0"/>
              <a:t>orientações</a:t>
            </a:r>
            <a:r>
              <a:rPr lang="en-US" dirty="0" smtClean="0"/>
              <a:t> dos </a:t>
            </a:r>
            <a:r>
              <a:rPr lang="en-US" dirty="0" err="1" smtClean="0"/>
              <a:t>órgãos</a:t>
            </a:r>
            <a:r>
              <a:rPr lang="en-US" dirty="0" smtClean="0"/>
              <a:t> de </a:t>
            </a:r>
            <a:r>
              <a:rPr lang="en-US" dirty="0" err="1" smtClean="0"/>
              <a:t>controle</a:t>
            </a:r>
            <a:r>
              <a:rPr lang="en-US" dirty="0" smtClean="0"/>
              <a:t>. No Paraná, o </a:t>
            </a:r>
            <a:r>
              <a:rPr lang="en-US" dirty="0" err="1" smtClean="0"/>
              <a:t>ciclo</a:t>
            </a:r>
            <a:r>
              <a:rPr lang="en-US" dirty="0" smtClean="0"/>
              <a:t> de </a:t>
            </a:r>
            <a:r>
              <a:rPr lang="en-US" dirty="0" err="1" smtClean="0"/>
              <a:t>avaliação</a:t>
            </a:r>
            <a:r>
              <a:rPr lang="en-US" dirty="0" smtClean="0"/>
              <a:t> (</a:t>
            </a:r>
            <a:r>
              <a:rPr lang="en-US" dirty="0" err="1" smtClean="0"/>
              <a:t>como</a:t>
            </a:r>
            <a:r>
              <a:rPr lang="en-US" dirty="0" smtClean="0"/>
              <a:t> o ITP) </a:t>
            </a:r>
            <a:r>
              <a:rPr lang="en-US" dirty="0" err="1" smtClean="0"/>
              <a:t>reforça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transparência</a:t>
            </a:r>
            <a:r>
              <a:rPr lang="en-US" dirty="0" smtClean="0"/>
              <a:t> é </a:t>
            </a:r>
            <a:r>
              <a:rPr lang="en-US" dirty="0" err="1" smtClean="0"/>
              <a:t>rotina</a:t>
            </a:r>
            <a:r>
              <a:rPr lang="en-US" dirty="0" smtClean="0"/>
              <a:t> de </a:t>
            </a:r>
            <a:r>
              <a:rPr lang="en-US" dirty="0" err="1" smtClean="0"/>
              <a:t>governança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ação</a:t>
            </a:r>
            <a:r>
              <a:rPr lang="en-US" dirty="0" smtClean="0"/>
              <a:t> </a:t>
            </a:r>
            <a:r>
              <a:rPr lang="en-US" dirty="0" err="1" smtClean="0"/>
              <a:t>pontual</a:t>
            </a:r>
            <a:r>
              <a:rPr lang="en-US" dirty="0" smtClean="0"/>
              <a:t>.</a:t>
            </a:r>
            <a:endParaRPr lang="pt-BR" dirty="0" smtClean="0"/>
          </a:p>
          <a:p>
            <a:endParaRPr lang="en-US" b="1" dirty="0" smtClean="0"/>
          </a:p>
          <a:p>
            <a:r>
              <a:rPr lang="en-US" b="1" dirty="0" smtClean="0"/>
              <a:t>O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significa</a:t>
            </a:r>
            <a:r>
              <a:rPr lang="en-US" b="1" dirty="0" smtClean="0"/>
              <a:t> “</a:t>
            </a:r>
            <a:r>
              <a:rPr lang="en-US" b="1" dirty="0" err="1" smtClean="0"/>
              <a:t>em</a:t>
            </a:r>
            <a:r>
              <a:rPr lang="en-US" b="1" dirty="0" smtClean="0"/>
              <a:t> tempo real” (</a:t>
            </a:r>
            <a:r>
              <a:rPr lang="en-US" b="1" dirty="0" err="1" smtClean="0"/>
              <a:t>visão</a:t>
            </a:r>
            <a:r>
              <a:rPr lang="en-US" b="1" dirty="0" smtClean="0"/>
              <a:t> </a:t>
            </a:r>
            <a:r>
              <a:rPr lang="en-US" b="1" dirty="0" err="1" smtClean="0"/>
              <a:t>operacional</a:t>
            </a:r>
            <a:r>
              <a:rPr lang="en-US" b="1" dirty="0" smtClean="0"/>
              <a:t>)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Publicação</a:t>
            </a:r>
            <a:r>
              <a:rPr lang="en-US" dirty="0" smtClean="0"/>
              <a:t> com </a:t>
            </a:r>
            <a:r>
              <a:rPr lang="en-US" dirty="0" err="1" smtClean="0"/>
              <a:t>tempestividade</a:t>
            </a:r>
            <a:r>
              <a:rPr lang="en-US" dirty="0" smtClean="0"/>
              <a:t> </a:t>
            </a:r>
            <a:r>
              <a:rPr lang="en-US" dirty="0" err="1" smtClean="0"/>
              <a:t>compatível</a:t>
            </a:r>
            <a:r>
              <a:rPr lang="en-US" dirty="0" smtClean="0"/>
              <a:t> com o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origem</a:t>
            </a:r>
            <a:r>
              <a:rPr lang="en-US" dirty="0" smtClean="0"/>
              <a:t> (</a:t>
            </a:r>
            <a:r>
              <a:rPr lang="en-US" dirty="0" err="1" smtClean="0"/>
              <a:t>contábil</a:t>
            </a:r>
            <a:r>
              <a:rPr lang="en-US" dirty="0" smtClean="0"/>
              <a:t>/</a:t>
            </a:r>
            <a:r>
              <a:rPr lang="en-US" dirty="0" err="1" smtClean="0"/>
              <a:t>financeiro</a:t>
            </a:r>
            <a:r>
              <a:rPr lang="en-US" dirty="0" smtClean="0"/>
              <a:t>).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pormenorizado</a:t>
            </a:r>
            <a:r>
              <a:rPr lang="en-US" dirty="0" smtClean="0"/>
              <a:t>: </a:t>
            </a:r>
            <a:r>
              <a:rPr lang="en-US" dirty="0" err="1" smtClean="0"/>
              <a:t>favorece</a:t>
            </a:r>
            <a:r>
              <a:rPr lang="en-US" dirty="0" smtClean="0"/>
              <a:t> </a:t>
            </a:r>
            <a:r>
              <a:rPr lang="en-US" dirty="0" err="1" smtClean="0"/>
              <a:t>rastreabilidade</a:t>
            </a:r>
            <a:r>
              <a:rPr lang="en-US" dirty="0" smtClean="0"/>
              <a:t> e auditoria.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Disponibilidade</a:t>
            </a:r>
            <a:r>
              <a:rPr lang="en-US" dirty="0" smtClean="0"/>
              <a:t> </a:t>
            </a:r>
            <a:r>
              <a:rPr lang="en-US" dirty="0" err="1" smtClean="0"/>
              <a:t>contínua</a:t>
            </a:r>
            <a:r>
              <a:rPr lang="en-US" dirty="0" smtClean="0"/>
              <a:t>: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depender</a:t>
            </a:r>
            <a:r>
              <a:rPr lang="en-US" dirty="0" smtClean="0"/>
              <a:t> de “</a:t>
            </a:r>
            <a:r>
              <a:rPr lang="en-US" dirty="0" err="1" smtClean="0"/>
              <a:t>carga</a:t>
            </a:r>
            <a:r>
              <a:rPr lang="en-US" dirty="0" smtClean="0"/>
              <a:t> manual” </a:t>
            </a:r>
            <a:r>
              <a:rPr lang="en-US" dirty="0" err="1" smtClean="0"/>
              <a:t>esporádica</a:t>
            </a:r>
            <a:r>
              <a:rPr lang="en-US" dirty="0" smtClean="0"/>
              <a:t>.</a:t>
            </a:r>
            <a:endParaRPr lang="pt-BR" dirty="0" smtClean="0"/>
          </a:p>
          <a:p>
            <a:endParaRPr lang="en-US" b="1" dirty="0" smtClean="0"/>
          </a:p>
          <a:p>
            <a:r>
              <a:rPr lang="en-US" b="1" dirty="0" err="1" smtClean="0"/>
              <a:t>Quando</a:t>
            </a:r>
            <a:r>
              <a:rPr lang="en-US" b="1" dirty="0" smtClean="0"/>
              <a:t> o portal </a:t>
            </a:r>
            <a:r>
              <a:rPr lang="en-US" b="1" dirty="0" err="1" smtClean="0"/>
              <a:t>falha</a:t>
            </a:r>
            <a:r>
              <a:rPr lang="en-US" b="1" dirty="0" smtClean="0"/>
              <a:t>, o </a:t>
            </a:r>
            <a:r>
              <a:rPr lang="en-US" b="1" dirty="0" err="1" smtClean="0"/>
              <a:t>risco</a:t>
            </a:r>
            <a:r>
              <a:rPr lang="en-US" b="1" dirty="0" smtClean="0"/>
              <a:t> </a:t>
            </a:r>
            <a:r>
              <a:rPr lang="en-US" b="1" dirty="0" err="1" smtClean="0"/>
              <a:t>não</a:t>
            </a:r>
            <a:r>
              <a:rPr lang="en-US" b="1" dirty="0" smtClean="0"/>
              <a:t> é </a:t>
            </a:r>
            <a:r>
              <a:rPr lang="en-US" b="1" dirty="0" err="1" smtClean="0"/>
              <a:t>só</a:t>
            </a:r>
            <a:r>
              <a:rPr lang="en-US" b="1" dirty="0" smtClean="0"/>
              <a:t> </a:t>
            </a:r>
            <a:r>
              <a:rPr lang="en-US" b="1" dirty="0" err="1" smtClean="0"/>
              <a:t>jurídico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Aumento</a:t>
            </a:r>
            <a:r>
              <a:rPr lang="en-US" dirty="0" smtClean="0"/>
              <a:t> de </a:t>
            </a:r>
            <a:r>
              <a:rPr lang="en-US" dirty="0" err="1" smtClean="0"/>
              <a:t>pedidos</a:t>
            </a:r>
            <a:r>
              <a:rPr lang="en-US" dirty="0" smtClean="0"/>
              <a:t> </a:t>
            </a:r>
            <a:r>
              <a:rPr lang="en-US" dirty="0" err="1" smtClean="0"/>
              <a:t>repetitivos</a:t>
            </a:r>
            <a:r>
              <a:rPr lang="en-US" dirty="0" smtClean="0"/>
              <a:t> no SIC 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Ouvidoria</a:t>
            </a:r>
            <a:r>
              <a:rPr lang="en-US" dirty="0" smtClean="0"/>
              <a:t> (</a:t>
            </a:r>
            <a:r>
              <a:rPr lang="en-US" dirty="0" err="1" smtClean="0"/>
              <a:t>custo</a:t>
            </a:r>
            <a:r>
              <a:rPr lang="en-US" dirty="0" smtClean="0"/>
              <a:t> e </a:t>
            </a:r>
            <a:r>
              <a:rPr lang="en-US" dirty="0" err="1" smtClean="0"/>
              <a:t>retrabalho</a:t>
            </a:r>
            <a:r>
              <a:rPr lang="en-US" dirty="0" smtClean="0"/>
              <a:t>).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Risco</a:t>
            </a:r>
            <a:r>
              <a:rPr lang="en-US" dirty="0" smtClean="0"/>
              <a:t> </a:t>
            </a:r>
            <a:r>
              <a:rPr lang="en-US" dirty="0" err="1" smtClean="0"/>
              <a:t>reputacional</a:t>
            </a:r>
            <a:r>
              <a:rPr lang="en-US" dirty="0" smtClean="0"/>
              <a:t> e </a:t>
            </a:r>
            <a:r>
              <a:rPr lang="en-US" dirty="0" err="1" smtClean="0"/>
              <a:t>perda</a:t>
            </a:r>
            <a:r>
              <a:rPr lang="en-US" dirty="0" smtClean="0"/>
              <a:t> de </a:t>
            </a:r>
            <a:r>
              <a:rPr lang="en-US" dirty="0" err="1" smtClean="0"/>
              <a:t>confiança</a:t>
            </a:r>
            <a:r>
              <a:rPr lang="en-US" dirty="0" smtClean="0"/>
              <a:t> do </a:t>
            </a:r>
            <a:r>
              <a:rPr lang="en-US" dirty="0" err="1" smtClean="0"/>
              <a:t>cidadão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Fragilidade</a:t>
            </a:r>
            <a:r>
              <a:rPr lang="en-US" dirty="0" smtClean="0"/>
              <a:t> </a:t>
            </a:r>
            <a:r>
              <a:rPr lang="en-US" dirty="0" err="1" smtClean="0"/>
              <a:t>probatória</a:t>
            </a:r>
            <a:r>
              <a:rPr lang="en-US" dirty="0" smtClean="0"/>
              <a:t> (</a:t>
            </a:r>
            <a:r>
              <a:rPr lang="en-US" dirty="0" err="1" smtClean="0"/>
              <a:t>falta</a:t>
            </a:r>
            <a:r>
              <a:rPr lang="en-US" dirty="0" smtClean="0"/>
              <a:t> de </a:t>
            </a:r>
            <a:r>
              <a:rPr lang="en-US" dirty="0" err="1" smtClean="0"/>
              <a:t>trilha</a:t>
            </a:r>
            <a:r>
              <a:rPr lang="en-US" dirty="0" smtClean="0"/>
              <a:t> e </a:t>
            </a:r>
            <a:r>
              <a:rPr lang="en-US" dirty="0" err="1" smtClean="0"/>
              <a:t>histórico</a:t>
            </a:r>
            <a:r>
              <a:rPr lang="en-US" dirty="0" smtClean="0"/>
              <a:t>).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Possíveis</a:t>
            </a:r>
            <a:r>
              <a:rPr lang="en-US" dirty="0" smtClean="0"/>
              <a:t> </a:t>
            </a:r>
            <a:r>
              <a:rPr lang="en-US" dirty="0" err="1" smtClean="0"/>
              <a:t>apontamentos</a:t>
            </a:r>
            <a:r>
              <a:rPr lang="en-US" dirty="0" smtClean="0"/>
              <a:t> de </a:t>
            </a:r>
            <a:r>
              <a:rPr lang="en-US" dirty="0" err="1" smtClean="0"/>
              <a:t>controle</a:t>
            </a:r>
            <a:r>
              <a:rPr lang="en-US" dirty="0" smtClean="0"/>
              <a:t> (</a:t>
            </a:r>
            <a:r>
              <a:rPr lang="en-US" dirty="0" err="1" smtClean="0"/>
              <a:t>recomendações</a:t>
            </a:r>
            <a:r>
              <a:rPr lang="en-US" dirty="0" smtClean="0"/>
              <a:t>/</a:t>
            </a:r>
            <a:r>
              <a:rPr lang="en-US" dirty="0" err="1" smtClean="0"/>
              <a:t>determinações</a:t>
            </a:r>
            <a:r>
              <a:rPr lang="en-US" dirty="0" smtClean="0"/>
              <a:t>/</a:t>
            </a:r>
            <a:r>
              <a:rPr lang="en-US" dirty="0" err="1" smtClean="0"/>
              <a:t>sanções</a:t>
            </a:r>
            <a:r>
              <a:rPr lang="en-US" dirty="0" smtClean="0"/>
              <a:t>).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02920"/>
            <a:ext cx="12161520" cy="63276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Roteiro da aula (3h)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Abertura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00584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0" dirty="0">
                <a:solidFill>
                  <a:srgbClr val="111827"/>
                </a:solidFill>
                <a:latin typeface="Calibri"/>
              </a:rPr>
              <a:t>14:00–14:15  • 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Contexto</a:t>
            </a:r>
            <a:r>
              <a:rPr sz="1800" b="0" dirty="0">
                <a:solidFill>
                  <a:srgbClr val="111827"/>
                </a:solidFill>
                <a:latin typeface="Calibri"/>
              </a:rPr>
              <a:t>,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objetivos</a:t>
            </a:r>
            <a:r>
              <a:rPr sz="1800" b="0" dirty="0">
                <a:solidFill>
                  <a:srgbClr val="111827"/>
                </a:solidFill>
                <a:latin typeface="Calibri"/>
              </a:rPr>
              <a:t> e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combinados</a:t>
            </a:r>
            <a:endParaRPr sz="1800" b="0" dirty="0">
              <a:solidFill>
                <a:srgbClr val="111827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146304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0" dirty="0">
                <a:solidFill>
                  <a:srgbClr val="111827"/>
                </a:solidFill>
                <a:latin typeface="Calibri"/>
              </a:rPr>
              <a:t>14:15–14:45  • 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Princípios</a:t>
            </a:r>
            <a:r>
              <a:rPr sz="1800" b="0" dirty="0">
                <a:solidFill>
                  <a:srgbClr val="111827"/>
                </a:solidFill>
                <a:latin typeface="Calibri"/>
              </a:rPr>
              <a:t>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constitucionais</a:t>
            </a:r>
            <a:r>
              <a:rPr sz="1800" b="0" dirty="0">
                <a:solidFill>
                  <a:srgbClr val="111827"/>
                </a:solidFill>
                <a:latin typeface="Calibri"/>
              </a:rPr>
              <a:t> e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fundamentos</a:t>
            </a:r>
            <a:endParaRPr sz="1800" b="0" dirty="0">
              <a:solidFill>
                <a:srgbClr val="111827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192024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0" dirty="0">
                <a:solidFill>
                  <a:srgbClr val="111827"/>
                </a:solidFill>
                <a:latin typeface="Calibri"/>
              </a:rPr>
              <a:t>14:45–15:25  •  LAI,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transparência</a:t>
            </a:r>
            <a:r>
              <a:rPr sz="1800" b="0" dirty="0">
                <a:solidFill>
                  <a:srgbClr val="111827"/>
                </a:solidFill>
                <a:latin typeface="Calibri"/>
              </a:rPr>
              <a:t>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ativa</a:t>
            </a:r>
            <a:r>
              <a:rPr sz="1800" b="0" dirty="0">
                <a:solidFill>
                  <a:srgbClr val="111827"/>
                </a:solidFill>
                <a:latin typeface="Calibri"/>
              </a:rPr>
              <a:t>/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passiva</a:t>
            </a:r>
            <a:r>
              <a:rPr sz="1800" b="0" dirty="0">
                <a:solidFill>
                  <a:srgbClr val="111827"/>
                </a:solidFill>
                <a:latin typeface="Calibri"/>
              </a:rPr>
              <a:t> e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e</a:t>
            </a:r>
            <a:r>
              <a:rPr sz="1800" b="0" dirty="0">
                <a:solidFill>
                  <a:srgbClr val="111827"/>
                </a:solidFill>
                <a:latin typeface="Calibri"/>
              </a:rPr>
              <a:t>‑SIC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251460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0" dirty="0">
                <a:solidFill>
                  <a:srgbClr val="111827"/>
                </a:solidFill>
                <a:latin typeface="Calibri"/>
              </a:rPr>
              <a:t>15:35–16:20  •  Portal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da</a:t>
            </a:r>
            <a:r>
              <a:rPr sz="1800" b="0" dirty="0">
                <a:solidFill>
                  <a:srgbClr val="111827"/>
                </a:solidFill>
                <a:latin typeface="Calibri"/>
              </a:rPr>
              <a:t>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Transparência</a:t>
            </a:r>
            <a:r>
              <a:rPr sz="1800" b="0" dirty="0">
                <a:solidFill>
                  <a:srgbClr val="111827"/>
                </a:solidFill>
                <a:latin typeface="Calibri"/>
              </a:rPr>
              <a:t>: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obrigatoriedade</a:t>
            </a:r>
            <a:r>
              <a:rPr sz="1800" b="0" dirty="0">
                <a:solidFill>
                  <a:srgbClr val="111827"/>
                </a:solidFill>
                <a:latin typeface="Calibri"/>
              </a:rPr>
              <a:t> e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conteúdos</a:t>
            </a:r>
            <a:r>
              <a:rPr sz="1800" b="0" dirty="0">
                <a:solidFill>
                  <a:srgbClr val="111827"/>
                </a:solidFill>
                <a:latin typeface="Calibri"/>
              </a:rPr>
              <a:t>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mínimos</a:t>
            </a:r>
            <a:endParaRPr sz="1800" b="0" dirty="0">
              <a:solidFill>
                <a:srgbClr val="111827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" y="297180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0" dirty="0">
                <a:solidFill>
                  <a:srgbClr val="111827"/>
                </a:solidFill>
                <a:latin typeface="Calibri"/>
              </a:rPr>
              <a:t>16:20–16:45  •  Dados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abertos</a:t>
            </a:r>
            <a:r>
              <a:rPr sz="1800" b="0" dirty="0">
                <a:solidFill>
                  <a:srgbClr val="111827"/>
                </a:solidFill>
                <a:latin typeface="Calibri"/>
              </a:rPr>
              <a:t> e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indicadores</a:t>
            </a:r>
            <a:r>
              <a:rPr sz="1800" b="0" dirty="0">
                <a:solidFill>
                  <a:srgbClr val="111827"/>
                </a:solidFill>
                <a:latin typeface="Calibri"/>
              </a:rPr>
              <a:t> de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transparência</a:t>
            </a:r>
            <a:endParaRPr sz="1800" b="0" dirty="0">
              <a:solidFill>
                <a:srgbClr val="111827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428999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0" dirty="0">
                <a:solidFill>
                  <a:srgbClr val="111827"/>
                </a:solidFill>
                <a:latin typeface="Calibri"/>
              </a:rPr>
              <a:t>16:45–17:00  •  Boas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práticas</a:t>
            </a:r>
            <a:r>
              <a:rPr sz="1800" b="0" dirty="0">
                <a:solidFill>
                  <a:srgbClr val="111827"/>
                </a:solidFill>
                <a:latin typeface="Calibri"/>
              </a:rPr>
              <a:t> + checklist +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próximos</a:t>
            </a:r>
            <a:r>
              <a:rPr sz="1800" b="0" dirty="0">
                <a:solidFill>
                  <a:srgbClr val="111827"/>
                </a:solidFill>
                <a:latin typeface="Calibri"/>
              </a:rPr>
              <a:t> </a:t>
            </a:r>
            <a:r>
              <a:rPr sz="1800" b="0" dirty="0" err="1">
                <a:solidFill>
                  <a:srgbClr val="111827"/>
                </a:solidFill>
                <a:latin typeface="Calibri"/>
              </a:rPr>
              <a:t>passos</a:t>
            </a:r>
            <a:endParaRPr sz="1800" b="0" dirty="0">
              <a:solidFill>
                <a:srgbClr val="111827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7497" y="3918857"/>
            <a:ext cx="10607040" cy="1680755"/>
          </a:xfrm>
          <a:prstGeom prst="roundRect">
            <a:avLst/>
          </a:prstGeom>
          <a:solidFill>
            <a:srgbClr val="F1F5F9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097280" y="4066903"/>
            <a:ext cx="100584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 dirty="0" err="1">
                <a:solidFill>
                  <a:srgbClr val="0B1F3B"/>
                </a:solidFill>
                <a:latin typeface="Calibri"/>
              </a:rPr>
              <a:t>Ao</a:t>
            </a:r>
            <a:r>
              <a:rPr sz="1600" b="1" dirty="0">
                <a:solidFill>
                  <a:srgbClr val="0B1F3B"/>
                </a:solidFill>
                <a:latin typeface="Calibri"/>
              </a:rPr>
              <a:t> final, </a:t>
            </a:r>
            <a:r>
              <a:rPr sz="1600" b="1" dirty="0" err="1">
                <a:solidFill>
                  <a:srgbClr val="0B1F3B"/>
                </a:solidFill>
                <a:latin typeface="Calibri"/>
              </a:rPr>
              <a:t>você</a:t>
            </a:r>
            <a:r>
              <a:rPr sz="1600" b="1" dirty="0">
                <a:solidFill>
                  <a:srgbClr val="0B1F3B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B1F3B"/>
                </a:solidFill>
                <a:latin typeface="Calibri"/>
              </a:rPr>
              <a:t>será</a:t>
            </a:r>
            <a:r>
              <a:rPr sz="1600" b="1" dirty="0">
                <a:solidFill>
                  <a:srgbClr val="0B1F3B"/>
                </a:solidFill>
                <a:latin typeface="Calibri"/>
              </a:rPr>
              <a:t> </a:t>
            </a:r>
            <a:r>
              <a:rPr sz="1600" b="1" dirty="0" err="1">
                <a:solidFill>
                  <a:srgbClr val="0B1F3B"/>
                </a:solidFill>
                <a:latin typeface="Calibri"/>
              </a:rPr>
              <a:t>capaz</a:t>
            </a:r>
            <a:r>
              <a:rPr sz="1600" b="1" dirty="0">
                <a:solidFill>
                  <a:srgbClr val="0B1F3B"/>
                </a:solidFill>
                <a:latin typeface="Calibri"/>
              </a:rPr>
              <a:t> de: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7280" y="4365172"/>
            <a:ext cx="10058400" cy="1234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300">
                <a:solidFill>
                  <a:srgbClr val="374151"/>
                </a:solidFill>
                <a:latin typeface="Calibri"/>
              </a:defRPr>
            </a:pPr>
            <a:r>
              <a:rPr dirty="0"/>
              <a:t>• </a:t>
            </a:r>
            <a:r>
              <a:rPr dirty="0" err="1"/>
              <a:t>Distinguir</a:t>
            </a:r>
            <a:r>
              <a:rPr dirty="0"/>
              <a:t> </a:t>
            </a:r>
            <a:r>
              <a:rPr dirty="0" err="1"/>
              <a:t>transparência</a:t>
            </a:r>
            <a:r>
              <a:rPr dirty="0"/>
              <a:t> </a:t>
            </a:r>
            <a:r>
              <a:rPr dirty="0" err="1"/>
              <a:t>ativa</a:t>
            </a:r>
            <a:r>
              <a:rPr dirty="0"/>
              <a:t> x </a:t>
            </a:r>
            <a:r>
              <a:rPr dirty="0" err="1"/>
              <a:t>passiva</a:t>
            </a:r>
            <a:r>
              <a:rPr dirty="0"/>
              <a:t> e </a:t>
            </a:r>
            <a:r>
              <a:rPr dirty="0" err="1"/>
              <a:t>mapear</a:t>
            </a:r>
            <a:r>
              <a:rPr dirty="0"/>
              <a:t> o </a:t>
            </a:r>
            <a:r>
              <a:rPr dirty="0" err="1"/>
              <a:t>papel</a:t>
            </a:r>
            <a:r>
              <a:rPr dirty="0"/>
              <a:t> do e‑SIC e </a:t>
            </a:r>
            <a:r>
              <a:rPr dirty="0" err="1"/>
              <a:t>da</a:t>
            </a:r>
            <a:r>
              <a:rPr dirty="0"/>
              <a:t> </a:t>
            </a:r>
            <a:r>
              <a:rPr dirty="0" err="1"/>
              <a:t>Ouvidoria</a:t>
            </a:r>
            <a:r>
              <a:rPr dirty="0"/>
              <a:t>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300">
                <a:solidFill>
                  <a:srgbClr val="374151"/>
                </a:solidFill>
                <a:latin typeface="Calibri"/>
              </a:defRPr>
            </a:pPr>
            <a:r>
              <a:rPr dirty="0"/>
              <a:t>• </a:t>
            </a:r>
            <a:r>
              <a:rPr dirty="0" err="1"/>
              <a:t>Aplicar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matriz</a:t>
            </a:r>
            <a:r>
              <a:rPr dirty="0"/>
              <a:t> </a:t>
            </a:r>
            <a:r>
              <a:rPr dirty="0" err="1"/>
              <a:t>prática</a:t>
            </a:r>
            <a:r>
              <a:rPr dirty="0"/>
              <a:t> LAI × LGPD </a:t>
            </a:r>
            <a:r>
              <a:rPr dirty="0" err="1"/>
              <a:t>para</a:t>
            </a:r>
            <a:r>
              <a:rPr dirty="0"/>
              <a:t> </a:t>
            </a:r>
            <a:r>
              <a:rPr dirty="0" err="1"/>
              <a:t>decidir</a:t>
            </a:r>
            <a:r>
              <a:rPr dirty="0"/>
              <a:t> o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publicar</a:t>
            </a:r>
            <a:r>
              <a:rPr dirty="0"/>
              <a:t> e o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proteger</a:t>
            </a:r>
            <a:r>
              <a:rPr dirty="0"/>
              <a:t>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300">
                <a:solidFill>
                  <a:srgbClr val="374151"/>
                </a:solidFill>
                <a:latin typeface="Calibri"/>
              </a:defRPr>
            </a:pPr>
            <a:r>
              <a:rPr dirty="0"/>
              <a:t>• </a:t>
            </a:r>
            <a:r>
              <a:rPr dirty="0" err="1"/>
              <a:t>Usar</a:t>
            </a:r>
            <a:r>
              <a:rPr dirty="0"/>
              <a:t> um checklist de </a:t>
            </a:r>
            <a:r>
              <a:rPr dirty="0" err="1"/>
              <a:t>conformidade</a:t>
            </a:r>
            <a:r>
              <a:rPr dirty="0"/>
              <a:t> (</a:t>
            </a:r>
            <a:r>
              <a:rPr dirty="0" err="1"/>
              <a:t>conteúdo</a:t>
            </a:r>
            <a:r>
              <a:rPr dirty="0"/>
              <a:t>, </a:t>
            </a:r>
            <a:r>
              <a:rPr dirty="0" err="1"/>
              <a:t>atualização</a:t>
            </a:r>
            <a:r>
              <a:rPr dirty="0"/>
              <a:t>, </a:t>
            </a:r>
            <a:r>
              <a:rPr dirty="0" err="1"/>
              <a:t>formato</a:t>
            </a:r>
            <a:r>
              <a:rPr dirty="0"/>
              <a:t> e </a:t>
            </a:r>
            <a:r>
              <a:rPr dirty="0" err="1"/>
              <a:t>acessibilidade</a:t>
            </a:r>
            <a:r>
              <a:rPr dirty="0"/>
              <a:t>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300">
                <a:solidFill>
                  <a:srgbClr val="374151"/>
                </a:solidFill>
                <a:latin typeface="Calibri"/>
              </a:defRPr>
            </a:pPr>
            <a:r>
              <a:rPr dirty="0"/>
              <a:t>• </a:t>
            </a:r>
            <a:r>
              <a:rPr dirty="0" err="1"/>
              <a:t>Definir</a:t>
            </a:r>
            <a:r>
              <a:rPr dirty="0"/>
              <a:t> </a:t>
            </a:r>
            <a:r>
              <a:rPr dirty="0" err="1"/>
              <a:t>indicadores</a:t>
            </a:r>
            <a:r>
              <a:rPr dirty="0"/>
              <a:t> (</a:t>
            </a:r>
            <a:r>
              <a:rPr dirty="0" err="1"/>
              <a:t>processo</a:t>
            </a:r>
            <a:r>
              <a:rPr dirty="0"/>
              <a:t> e </a:t>
            </a:r>
            <a:r>
              <a:rPr dirty="0" err="1"/>
              <a:t>resultado</a:t>
            </a:r>
            <a:r>
              <a:rPr dirty="0"/>
              <a:t>) </a:t>
            </a:r>
            <a:r>
              <a:rPr dirty="0" err="1"/>
              <a:t>para</a:t>
            </a:r>
            <a:r>
              <a:rPr dirty="0"/>
              <a:t> </a:t>
            </a:r>
            <a:r>
              <a:rPr dirty="0" err="1"/>
              <a:t>monitorar</a:t>
            </a:r>
            <a:r>
              <a:rPr dirty="0"/>
              <a:t> o portal </a:t>
            </a:r>
            <a:r>
              <a:rPr dirty="0" err="1"/>
              <a:t>continuamente</a:t>
            </a:r>
            <a:r>
              <a:rPr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0"/>
            <a:ext cx="1193074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236926" cy="1325562"/>
          </a:xfr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rgbClr val="FF0000"/>
                </a:solidFill>
              </a:rPr>
              <a:t>Caso</a:t>
            </a:r>
            <a:r>
              <a:rPr dirty="0">
                <a:solidFill>
                  <a:srgbClr val="FF0000"/>
                </a:solidFill>
              </a:rPr>
              <a:t> real 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dirty="0" err="1" smtClean="0">
                <a:solidFill>
                  <a:srgbClr val="FF0000"/>
                </a:solidFill>
              </a:rPr>
              <a:t>Obrigatoriedade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do Portal </a:t>
            </a:r>
            <a:r>
              <a:rPr dirty="0" err="1">
                <a:solidFill>
                  <a:srgbClr val="FF0000"/>
                </a:solidFill>
              </a:rPr>
              <a:t>da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Transparência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Personagem: secretário de finanças que dependia de ‘carga manual’ no portal.</a:t>
            </a:r>
          </a:p>
          <a:p>
            <a:pPr>
              <a:defRPr sz="2000"/>
            </a:pPr>
            <a:r>
              <a:t>Problema: portal sai do ar e dados ficam desatualizados; aparecem questionamentos do controle e da imprensa.</a:t>
            </a:r>
          </a:p>
          <a:p>
            <a:pPr>
              <a:defRPr sz="2000"/>
            </a:pPr>
            <a:r>
              <a:t>Ação: define rotina D+1, integra fonte do sistema contábil e cria checklist semanal de links quebrados.</a:t>
            </a:r>
          </a:p>
          <a:p>
            <a:pPr>
              <a:defRPr sz="2000"/>
            </a:pPr>
            <a:r>
              <a:t>Efeito: histórico preservado e queda de apontamentos por falta de atualização/indisponibilidade.</a:t>
            </a:r>
          </a:p>
          <a:p>
            <a:pPr>
              <a:defRPr sz="2000"/>
            </a:pPr>
            <a:r>
              <a:t>Lição: ‘em tempo real’ é processo e disponibilidade; não é mutirão de última hora.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975360" y="478971"/>
            <a:ext cx="104067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Gestão</a:t>
            </a:r>
            <a:r>
              <a:rPr lang="en-US" sz="2400" b="1" dirty="0" smtClean="0"/>
              <a:t> documental e </a:t>
            </a:r>
            <a:r>
              <a:rPr lang="en-US" sz="2400" b="1" dirty="0" err="1" smtClean="0"/>
              <a:t>trilha</a:t>
            </a:r>
            <a:r>
              <a:rPr lang="en-US" sz="2400" b="1" dirty="0" smtClean="0"/>
              <a:t> de auditoria</a:t>
            </a:r>
            <a:endParaRPr lang="pt-BR" sz="2400" b="1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Defina</a:t>
            </a:r>
            <a:r>
              <a:rPr lang="en-US" sz="2400" dirty="0" smtClean="0"/>
              <a:t> um </a:t>
            </a:r>
            <a:r>
              <a:rPr lang="en-US" sz="2400" dirty="0" err="1" smtClean="0"/>
              <a:t>inventário</a:t>
            </a:r>
            <a:r>
              <a:rPr lang="en-US" sz="2400" dirty="0" smtClean="0"/>
              <a:t> de </a:t>
            </a:r>
            <a:r>
              <a:rPr lang="en-US" sz="2400" dirty="0" err="1" smtClean="0"/>
              <a:t>conteúdos</a:t>
            </a:r>
            <a:r>
              <a:rPr lang="en-US" sz="2400" dirty="0" smtClean="0"/>
              <a:t> (o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publicar</a:t>
            </a:r>
            <a:r>
              <a:rPr lang="en-US" sz="2400" dirty="0" smtClean="0"/>
              <a:t>, de </a:t>
            </a:r>
            <a:r>
              <a:rPr lang="en-US" sz="2400" dirty="0" err="1" smtClean="0"/>
              <a:t>onde</a:t>
            </a:r>
            <a:r>
              <a:rPr lang="en-US" sz="2400" dirty="0" smtClean="0"/>
              <a:t> </a:t>
            </a:r>
            <a:r>
              <a:rPr lang="en-US" sz="2400" dirty="0" err="1" smtClean="0"/>
              <a:t>vem</a:t>
            </a:r>
            <a:r>
              <a:rPr lang="en-US" sz="2400" dirty="0" smtClean="0"/>
              <a:t>, </a:t>
            </a:r>
            <a:r>
              <a:rPr lang="en-US" sz="2400" dirty="0" err="1" smtClean="0"/>
              <a:t>quem</a:t>
            </a:r>
            <a:r>
              <a:rPr lang="en-US" sz="2400" dirty="0" smtClean="0"/>
              <a:t> </a:t>
            </a:r>
            <a:r>
              <a:rPr lang="en-US" sz="2400" dirty="0" err="1" smtClean="0"/>
              <a:t>atualiza</a:t>
            </a:r>
            <a:r>
              <a:rPr lang="en-US" sz="2400" dirty="0" smtClean="0"/>
              <a:t>, frequência).</a:t>
            </a:r>
          </a:p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dirty="0" err="1" smtClean="0"/>
              <a:t>padrões</a:t>
            </a:r>
            <a:r>
              <a:rPr lang="en-US" sz="2400" dirty="0" smtClean="0"/>
              <a:t> de </a:t>
            </a:r>
            <a:r>
              <a:rPr lang="en-US" sz="2400" dirty="0" err="1" smtClean="0"/>
              <a:t>nomes</a:t>
            </a:r>
            <a:r>
              <a:rPr lang="en-US" sz="2400" dirty="0" smtClean="0"/>
              <a:t> e </a:t>
            </a:r>
            <a:r>
              <a:rPr lang="en-US" sz="2400" dirty="0" err="1" smtClean="0"/>
              <a:t>versões</a:t>
            </a:r>
            <a:r>
              <a:rPr lang="en-US" sz="2400" dirty="0" smtClean="0"/>
              <a:t> (ex.: contrato_2026_001_objeto.pdf).</a:t>
            </a:r>
          </a:p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Mantenha</a:t>
            </a:r>
            <a:r>
              <a:rPr lang="en-US" sz="2400" dirty="0" smtClean="0"/>
              <a:t> </a:t>
            </a:r>
            <a:r>
              <a:rPr lang="en-US" sz="2400" dirty="0" err="1" smtClean="0"/>
              <a:t>histórico</a:t>
            </a:r>
            <a:r>
              <a:rPr lang="en-US" sz="2400" dirty="0" smtClean="0"/>
              <a:t> (log) de </a:t>
            </a:r>
            <a:r>
              <a:rPr lang="en-US" sz="2400" dirty="0" err="1" smtClean="0"/>
              <a:t>alterações</a:t>
            </a:r>
            <a:r>
              <a:rPr lang="en-US" sz="2400" dirty="0" smtClean="0"/>
              <a:t>: o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mudou</a:t>
            </a:r>
            <a:r>
              <a:rPr lang="en-US" sz="2400" dirty="0" smtClean="0"/>
              <a:t>, </a:t>
            </a:r>
            <a:r>
              <a:rPr lang="en-US" sz="2400" dirty="0" err="1" smtClean="0"/>
              <a:t>quando</a:t>
            </a:r>
            <a:r>
              <a:rPr lang="en-US" sz="2400" dirty="0" smtClean="0"/>
              <a:t> e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quem</a:t>
            </a:r>
            <a:r>
              <a:rPr lang="en-US" sz="2400" dirty="0" smtClean="0"/>
              <a:t>.</a:t>
            </a:r>
            <a:endParaRPr lang="pt-BR" sz="24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349240"/>
            <a:ext cx="12191695" cy="1508760"/>
          </a:xfrm>
          <a:prstGeom prst="rect">
            <a:avLst/>
          </a:prstGeom>
          <a:solidFill>
            <a:srgbClr val="0E7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2057400"/>
            <a:ext cx="111556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400" b="1">
                <a:solidFill>
                  <a:srgbClr val="FFFFFF"/>
                </a:solidFill>
                <a:latin typeface="Calibri"/>
              </a:rPr>
              <a:t>7–8. Dados Abertos e Indicadores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34640"/>
            <a:ext cx="10972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>
                <a:solidFill>
                  <a:srgbClr val="DCE7F5"/>
                </a:solidFill>
                <a:latin typeface="Calibri"/>
              </a:rPr>
              <a:t>De publicação a uso: medir para melhorar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" y="3657600"/>
            <a:ext cx="2834640" cy="502920"/>
          </a:xfrm>
          <a:prstGeom prst="roundRect">
            <a:avLst/>
          </a:prstGeom>
          <a:solidFill>
            <a:srgbClr val="D46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16:20–16:45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2920"/>
            <a:ext cx="12192000" cy="63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Dados abertos: conceito e por que importa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Dados Abertos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822960"/>
            <a:ext cx="10789920" cy="4341223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51560" y="960120"/>
            <a:ext cx="10058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B1F3B"/>
                </a:solidFill>
                <a:latin typeface="Calibri"/>
              </a:rPr>
              <a:t>Dados abertos: conceito e por que importa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" y="1417320"/>
            <a:ext cx="100584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Dado aberto = formato aberto, estruturado, legível por máquina e com licença/termos claros.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Permite reuso por imprensa, academia, startups e órgãos de controle (valor público).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Evita “PDFização”: dado não é relatório; relatório é uma das visualizações possíveis.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Integra com transparência ativa: publicar bases + painéis simples para o cidadão.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LGPD: anonimização e minimização são pré‑requisitos para bases com risco de identificação.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21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10437223" cy="1143000"/>
          </a:xfrm>
        </p:spPr>
        <p:txBody>
          <a:bodyPr>
            <a:normAutofit/>
          </a:bodyPr>
          <a:lstStyle/>
          <a:p>
            <a:r>
              <a:rPr dirty="0" err="1">
                <a:solidFill>
                  <a:srgbClr val="FF0000"/>
                </a:solidFill>
              </a:rPr>
              <a:t>Caso</a:t>
            </a:r>
            <a:r>
              <a:rPr dirty="0">
                <a:solidFill>
                  <a:srgbClr val="FF0000"/>
                </a:solidFill>
              </a:rPr>
              <a:t> real </a:t>
            </a:r>
            <a:r>
              <a:rPr lang="pt-BR" dirty="0" smtClean="0">
                <a:solidFill>
                  <a:srgbClr val="FF0000"/>
                </a:solidFill>
              </a:rPr>
              <a:t>-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Dados </a:t>
            </a:r>
            <a:r>
              <a:rPr dirty="0" err="1">
                <a:solidFill>
                  <a:srgbClr val="FF0000"/>
                </a:solidFill>
              </a:rPr>
              <a:t>abertos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Personagem: jornalista tenta analisar despesas, mas só encontra PDFs ‘escaneados’.</a:t>
            </a:r>
          </a:p>
          <a:p>
            <a:pPr>
              <a:defRPr sz="2000"/>
            </a:pPr>
            <a:r>
              <a:t>Problema: dado não é reutilizável; cidadão desiste; órgão vira ‘dependente de pedidos’.</a:t>
            </a:r>
          </a:p>
          <a:p>
            <a:pPr>
              <a:defRPr sz="2000"/>
            </a:pPr>
            <a:r>
              <a:t>Ação: município publica base em CSV/ODS com dicionário de dados e atualiza mensalmente.</a:t>
            </a:r>
          </a:p>
          <a:p>
            <a:pPr>
              <a:defRPr sz="2000"/>
            </a:pPr>
            <a:r>
              <a:t>Efeito: surgem análises externas úteis e a própria prefeitura melhora a qualidade interna dos cadastros.</a:t>
            </a:r>
          </a:p>
          <a:p>
            <a:pPr>
              <a:defRPr sz="2000"/>
            </a:pPr>
            <a:r>
              <a:t>Lição: base aberta + metadados = transparência que gera valor público (com LGPD por design).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02919"/>
            <a:ext cx="12192000" cy="64639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Indicadores de transparência (exemplos)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Indicadores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822960"/>
            <a:ext cx="5394960" cy="4611189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6035040" y="822959"/>
            <a:ext cx="5394960" cy="4611189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60120" y="960120"/>
            <a:ext cx="5029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B1F3B"/>
                </a:solidFill>
                <a:latin typeface="Calibri"/>
              </a:rPr>
              <a:t>Indicadores de Processo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120" y="1325880"/>
            <a:ext cx="50292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Atualização no prazo (D+1/D+2/D+30).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% links válidos (quebras).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% itens com metadados (data, fonte, responsável).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Tempo para corrigir erro (SLA interno).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3640" y="960120"/>
            <a:ext cx="5029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B1F3B"/>
                </a:solidFill>
                <a:latin typeface="Calibri"/>
              </a:rPr>
              <a:t>Indicadores de Resultado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3640" y="1325880"/>
            <a:ext cx="50292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Redução de pedidos repetidos no e‑SIC.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Aumento de acessos e tempo útil no portal (analytics).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Satisfação do usuário (micro‑pesquisa).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Melhoria em avaliações externas (metodologias/índices).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22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Painel mínimo de monitoramento (sugestão)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Indicadores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8640" y="662940"/>
            <a:ext cx="5440680" cy="2331720"/>
          </a:xfrm>
          <a:prstGeom prst="round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48640" y="960120"/>
            <a:ext cx="5440680" cy="274320"/>
          </a:xfrm>
          <a:prstGeom prst="rect">
            <a:avLst/>
          </a:prstGeom>
          <a:solidFill>
            <a:srgbClr val="0E7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43000" y="1508760"/>
            <a:ext cx="4800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dirty="0" err="1">
                <a:solidFill>
                  <a:srgbClr val="0B1F3B"/>
                </a:solidFill>
                <a:latin typeface="Calibri"/>
              </a:rPr>
              <a:t>Atualização</a:t>
            </a:r>
            <a:endParaRPr sz="1800" b="1" dirty="0">
              <a:solidFill>
                <a:srgbClr val="0B1F3B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874519"/>
            <a:ext cx="48006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0E7C86"/>
                </a:solidFill>
                <a:latin typeface="Calibri"/>
              </a:rPr>
              <a:t>D+1 / D+2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2514600"/>
            <a:ext cx="48006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374151"/>
                </a:solidFill>
                <a:latin typeface="Calibri"/>
              </a:defRPr>
            </a:pPr>
            <a:r>
              <a:t>Percentual de conjuntos/itens atualizados no prazo definido.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46520" y="662940"/>
            <a:ext cx="5440680" cy="2331720"/>
          </a:xfrm>
          <a:prstGeom prst="round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446520" y="960120"/>
            <a:ext cx="5440680" cy="274320"/>
          </a:xfrm>
          <a:prstGeom prst="rect">
            <a:avLst/>
          </a:prstGeom>
          <a:solidFill>
            <a:srgbClr val="1E4E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766560" y="1508760"/>
            <a:ext cx="4800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B1F3B"/>
                </a:solidFill>
                <a:latin typeface="Calibri"/>
              </a:rPr>
              <a:t>Completude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560" y="1874519"/>
            <a:ext cx="48006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E4E8C"/>
                </a:solidFill>
                <a:latin typeface="Calibri"/>
              </a:rPr>
              <a:t>≥ 95%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6560" y="2514600"/>
            <a:ext cx="48006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374151"/>
                </a:solidFill>
                <a:latin typeface="Calibri"/>
              </a:defRPr>
            </a:pPr>
            <a:r>
              <a:t>Itens obrigatórios publicados com campos essenciais.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3163388"/>
            <a:ext cx="5440680" cy="2331720"/>
          </a:xfrm>
          <a:prstGeom prst="round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548640" y="3429000"/>
            <a:ext cx="5440680" cy="274320"/>
          </a:xfrm>
          <a:prstGeom prst="rect">
            <a:avLst/>
          </a:prstGeom>
          <a:solidFill>
            <a:srgbClr val="D46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1143000" y="4114800"/>
            <a:ext cx="4800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B1F3B"/>
                </a:solidFill>
                <a:latin typeface="Calibri"/>
              </a:rPr>
              <a:t>Usabilidade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4480559"/>
            <a:ext cx="48006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D46A00"/>
                </a:solidFill>
                <a:latin typeface="Calibri"/>
              </a:rPr>
              <a:t>SUS* ≥ 80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3000" y="5120640"/>
            <a:ext cx="48006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374151"/>
                </a:solidFill>
                <a:latin typeface="Calibri"/>
              </a:defRPr>
            </a:pPr>
            <a:r>
              <a:rPr smtClean="0"/>
              <a:t>Sinal de fácil navegação, busca e linguagem cidadã.</a:t>
            </a:r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6446520" y="3163388"/>
            <a:ext cx="5440680" cy="2331720"/>
          </a:xfrm>
          <a:prstGeom prst="round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6446520" y="3429000"/>
            <a:ext cx="5440680" cy="274320"/>
          </a:xfrm>
          <a:prstGeom prst="rect">
            <a:avLst/>
          </a:prstGeom>
          <a:solidFill>
            <a:srgbClr val="1D7A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6766560" y="4114800"/>
            <a:ext cx="4800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B1F3B"/>
                </a:solidFill>
                <a:latin typeface="Calibri"/>
              </a:rPr>
              <a:t>Passiva (e‑SIC)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66560" y="4480559"/>
            <a:ext cx="48006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7A4D"/>
                </a:solidFill>
                <a:latin typeface="Calibri"/>
              </a:rPr>
              <a:t>Prazo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66560" y="5120640"/>
            <a:ext cx="48006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374151"/>
                </a:solidFill>
                <a:latin typeface="Calibri"/>
              </a:defRPr>
            </a:pPr>
            <a:r>
              <a:t>Tempo de resposta e taxa de recursos/procedência.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6777" y="5895201"/>
            <a:ext cx="7184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50">
                <a:solidFill>
                  <a:srgbClr val="6B7280"/>
                </a:solidFill>
                <a:latin typeface="Calibri"/>
              </a:defRPr>
            </a:pPr>
            <a:r>
              <a:rPr sz="1200" dirty="0" smtClean="0"/>
              <a:t>*SUS </a:t>
            </a:r>
            <a:r>
              <a:rPr sz="1200" dirty="0" err="1" smtClean="0"/>
              <a:t>aqui</a:t>
            </a:r>
            <a:r>
              <a:rPr sz="1200" dirty="0" smtClean="0"/>
              <a:t> </a:t>
            </a:r>
            <a:r>
              <a:rPr sz="1200" dirty="0" err="1" smtClean="0"/>
              <a:t>como</a:t>
            </a:r>
            <a:r>
              <a:rPr sz="1200" dirty="0" smtClean="0"/>
              <a:t> </a:t>
            </a:r>
            <a:r>
              <a:rPr sz="1200" dirty="0" err="1" smtClean="0"/>
              <a:t>indicador</a:t>
            </a:r>
            <a:r>
              <a:rPr sz="1200" dirty="0" smtClean="0"/>
              <a:t> </a:t>
            </a:r>
            <a:r>
              <a:rPr sz="1200" dirty="0" err="1" smtClean="0"/>
              <a:t>interno</a:t>
            </a:r>
            <a:r>
              <a:rPr sz="1200" dirty="0" smtClean="0"/>
              <a:t> de </a:t>
            </a:r>
            <a:r>
              <a:rPr sz="1200" dirty="0" err="1" smtClean="0"/>
              <a:t>satisfação</a:t>
            </a:r>
            <a:r>
              <a:rPr lang="pt-BR" sz="1200" dirty="0" smtClean="0"/>
              <a:t>/</a:t>
            </a:r>
            <a:r>
              <a:rPr sz="1200" dirty="0" err="1" smtClean="0"/>
              <a:t>usabilidade</a:t>
            </a:r>
            <a:r>
              <a:rPr sz="1200" dirty="0" smtClean="0"/>
              <a:t> (ex.: mini‑</a:t>
            </a:r>
            <a:r>
              <a:rPr sz="1200" dirty="0" err="1" smtClean="0"/>
              <a:t>survey</a:t>
            </a:r>
            <a:r>
              <a:rPr sz="1200" dirty="0" smtClean="0"/>
              <a:t>).</a:t>
            </a:r>
            <a:endParaRPr sz="1200" dirty="0"/>
          </a:p>
        </p:txBody>
      </p:sp>
      <p:sp>
        <p:nvSpPr>
          <p:cNvPr id="25" name="Rectangle 24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23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2920"/>
            <a:ext cx="12192000" cy="63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Ferramentas de referência para monitorar e comparar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Indicadores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822960"/>
            <a:ext cx="10789920" cy="4306389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51560" y="960120"/>
            <a:ext cx="10058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B1F3B"/>
                </a:solidFill>
                <a:latin typeface="Calibri"/>
              </a:rPr>
              <a:t>Ferramentas de referência para monitorar e comparar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" y="1417320"/>
            <a:ext cx="100584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Metodologias de avaliação de transparência (checklists e auditorias externas).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Painéis públicos de monitoramento de LAI (use como benchmark).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Autoavaliação trimestral + auditoria interna semestral.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Registro de achados e plano de ação: responsável, prazo e evidência.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Publicar “o que melhoramos” aumenta confiança e reduz ruído.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24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10411097" cy="1143000"/>
          </a:xfrm>
        </p:spPr>
        <p:txBody>
          <a:bodyPr>
            <a:normAutofit/>
          </a:bodyPr>
          <a:lstStyle/>
          <a:p>
            <a:r>
              <a:rPr dirty="0" err="1">
                <a:solidFill>
                  <a:srgbClr val="FF0000"/>
                </a:solidFill>
              </a:rPr>
              <a:t>Caso</a:t>
            </a:r>
            <a:r>
              <a:rPr dirty="0">
                <a:solidFill>
                  <a:srgbClr val="FF0000"/>
                </a:solidFill>
              </a:rPr>
              <a:t> real </a:t>
            </a:r>
            <a:r>
              <a:rPr lang="pt-BR" dirty="0" smtClean="0">
                <a:solidFill>
                  <a:srgbClr val="FF0000"/>
                </a:solidFill>
              </a:rPr>
              <a:t>-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Indicadores</a:t>
            </a:r>
            <a:r>
              <a:rPr dirty="0">
                <a:solidFill>
                  <a:srgbClr val="FF0000"/>
                </a:solidFill>
              </a:rPr>
              <a:t> de </a:t>
            </a:r>
            <a:r>
              <a:rPr dirty="0" err="1">
                <a:solidFill>
                  <a:srgbClr val="FF0000"/>
                </a:solidFill>
              </a:rPr>
              <a:t>transparência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Personagem: equipe comemora ‘muitos acessos’, mas pedidos no e‑SIC só aumentam.</a:t>
            </a:r>
          </a:p>
          <a:p>
            <a:pPr>
              <a:defRPr sz="2000"/>
            </a:pPr>
            <a:r>
              <a:t>Diagnóstico: portal tem dados, mas não tem busca, filtros, metadados e links quebrados.</a:t>
            </a:r>
          </a:p>
          <a:p>
            <a:pPr>
              <a:defRPr sz="2000"/>
            </a:pPr>
            <a:r>
              <a:t>Ação: criam 5 KPIs (atualização no prazo, links válidos, completude, tempo de correção, satisfação).</a:t>
            </a:r>
          </a:p>
          <a:p>
            <a:pPr>
              <a:defRPr sz="2000"/>
            </a:pPr>
            <a:r>
              <a:t>Efeito: decisões ficam orientadas a gargalos reais; pedidos repetidos caem.</a:t>
            </a:r>
          </a:p>
          <a:p>
            <a:pPr>
              <a:defRPr sz="2000"/>
            </a:pPr>
            <a:r>
              <a:t>Lição: indicador serve para decidir e corrigir, não para enfeitar relatório.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349240"/>
            <a:ext cx="12191695" cy="1508760"/>
          </a:xfrm>
          <a:prstGeom prst="rect">
            <a:avLst/>
          </a:prstGeom>
          <a:solidFill>
            <a:srgbClr val="0E7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2057400"/>
            <a:ext cx="111556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400" b="1">
                <a:solidFill>
                  <a:srgbClr val="FFFFFF"/>
                </a:solidFill>
                <a:latin typeface="Calibri"/>
              </a:rPr>
              <a:t>9. Boas Práticas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34640"/>
            <a:ext cx="10972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>
                <a:solidFill>
                  <a:srgbClr val="DCE7F5"/>
                </a:solidFill>
                <a:latin typeface="Calibri"/>
              </a:rPr>
              <a:t>Publicar bem é tão importante quanto publicar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" y="3657600"/>
            <a:ext cx="2834640" cy="502920"/>
          </a:xfrm>
          <a:prstGeom prst="roundRect">
            <a:avLst/>
          </a:prstGeom>
          <a:solidFill>
            <a:srgbClr val="D46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16:45–17:00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349240"/>
            <a:ext cx="12191695" cy="1508760"/>
          </a:xfrm>
          <a:prstGeom prst="rect">
            <a:avLst/>
          </a:prstGeom>
          <a:solidFill>
            <a:srgbClr val="0E7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2057400"/>
            <a:ext cx="111556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400" b="1">
                <a:solidFill>
                  <a:srgbClr val="FFFFFF"/>
                </a:solidFill>
                <a:latin typeface="Calibri"/>
              </a:rPr>
              <a:t>1. Princípios Constitucionais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34640"/>
            <a:ext cx="10972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>
                <a:solidFill>
                  <a:srgbClr val="DCE7F5"/>
                </a:solidFill>
                <a:latin typeface="Calibri"/>
              </a:rPr>
              <a:t>Transparência como dever do Estado e direito do cidadão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" y="3657600"/>
            <a:ext cx="2834640" cy="502920"/>
          </a:xfrm>
          <a:prstGeom prst="roundRect">
            <a:avLst/>
          </a:prstGeom>
          <a:solidFill>
            <a:srgbClr val="D46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14:15–14:45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02920"/>
            <a:ext cx="12161520" cy="63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Boas práticas na publicação (10 mandamentos)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Boas práticas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822960"/>
            <a:ext cx="10789920" cy="4262846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51560" y="960120"/>
            <a:ext cx="10058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B1F3B"/>
                </a:solidFill>
                <a:latin typeface="Calibri"/>
              </a:rPr>
              <a:t>Boas práticas na publicação (10 mandamentos)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" y="1417320"/>
            <a:ext cx="100584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Pensar no cidadão: comece pelo que mais é perguntado no e‑SIC.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Padrão visual e arquitetura de informação (menu, categorias, trilhas).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Busca eficiente e filtros (por período, órgão, favorecido, contrato).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Metadados e glossário: explique siglas e campos.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Formatos abertos + exportação (CSV/JSON/ODS) e API quando possível.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Histórico preservado: não “apagar” páginas; versionar.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Acessibilidade (WCAG): contraste, teclado, textos alternativos.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Qualidade do dado: consistência entre relatórios, bases e sistemas.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LGPD by design: tarja/anonimização e revisão de risco.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Rotina: checklist + responsáveis + evidências + melhoria contínua.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26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502920"/>
            <a:ext cx="12191695" cy="63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687977" y="687977"/>
            <a:ext cx="111469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 Índice de Transparência da Administração Pública, ou ITP-TCE/PR, é um parâmetro instituído pelo Tribunal de Contas do Paraná para medir em parceria com a sociedade o grau de transparência dos portais eletrônicos dos entes públicos. O método foi desenvolvido no ano de 2018.O objetivo principal da compilação do índice é que a administração pública, no Estado do Paraná, possa ser considerada referência nacional em matéria de transparência. Objetiva-se, também, que os portais sejam cada vez mais úteis para o cidadão e, consequentemente, mais acessados.</a:t>
            </a:r>
          </a:p>
          <a:p>
            <a:endParaRPr lang="pt-BR" dirty="0" smtClean="0"/>
          </a:p>
          <a:p>
            <a:r>
              <a:rPr lang="pt-BR" dirty="0" smtClean="0"/>
              <a:t>Além da transparência, o ITP-TCE/PR avalia pontos considerando a perspectiva do usuário comum, e não apenas do usuário conhecedor da máquina pública. Pressupõe-se que o cidadão tenha interesse por informações que afetem o seu cotidiano, tais como o número de vagas e a fila de espera nas creches, a disponibilidade de medicamentos nos postos de saúde, as deliberações dos conselhos etc.</a:t>
            </a:r>
          </a:p>
          <a:p>
            <a:endParaRPr lang="pt-BR" dirty="0" smtClean="0"/>
          </a:p>
          <a:p>
            <a:r>
              <a:rPr lang="pt-BR" dirty="0" smtClean="0"/>
              <a:t>Além disso, o site não pode ser um labirinto. Deve ser fácil de usar e de entender. Por isso, existem alguns itens que avaliam a usabilidade das ferramentas.</a:t>
            </a:r>
          </a:p>
          <a:p>
            <a:endParaRPr lang="pt-BR" dirty="0" smtClean="0"/>
          </a:p>
          <a:p>
            <a:r>
              <a:rPr lang="pt-BR" dirty="0" smtClean="0"/>
              <a:t>O ITP será um índice que sofrerá maturação no decorrer do tempo, pois no futuro poderão ser incorporadas outras questões relevantes (por exemplo: os horários de ônibus e de coleta de lixo) e reavaliados os pesos de cada item.</a:t>
            </a:r>
          </a:p>
          <a:p>
            <a:endParaRPr lang="pt-BR" dirty="0" smtClean="0"/>
          </a:p>
          <a:p>
            <a:r>
              <a:rPr lang="pt-BR" i="1" dirty="0" smtClean="0"/>
              <a:t>https://www.tce.pr.gov.br/transparencia/itp.htm</a:t>
            </a:r>
            <a:endParaRPr lang="pt-BR" i="1" dirty="0"/>
          </a:p>
        </p:txBody>
      </p:sp>
      <p:sp>
        <p:nvSpPr>
          <p:cNvPr id="3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r>
              <a:rPr lang="pt-BR" b="1" dirty="0" smtClean="0"/>
              <a:t>Índice de Transparência da Administração Publica - ITP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4" y="502920"/>
            <a:ext cx="12191695" cy="63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879567" y="766354"/>
            <a:ext cx="105983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 Transparência ativa robusta</a:t>
            </a:r>
            <a:r>
              <a:rPr lang="pt-BR" dirty="0" smtClean="0"/>
              <a:t>, especialmente: receitas e despesas </a:t>
            </a:r>
            <a:r>
              <a:rPr lang="pt-BR" b="1" dirty="0" smtClean="0"/>
              <a:t>pormenorizadas e tempestivas</a:t>
            </a:r>
            <a:r>
              <a:rPr lang="pt-BR" dirty="0" smtClean="0"/>
              <a:t> (LC 131/2009) 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Licitações e contratos com </a:t>
            </a:r>
            <a:r>
              <a:rPr lang="pt-BR" b="1" dirty="0" smtClean="0"/>
              <a:t>documentação completa</a:t>
            </a:r>
            <a:r>
              <a:rPr lang="pt-BR" dirty="0" smtClean="0"/>
              <a:t>, preferencialmente com filtros e busca, e publicação da </a:t>
            </a:r>
            <a:r>
              <a:rPr lang="pt-BR" b="1" dirty="0" smtClean="0"/>
              <a:t>íntegra</a:t>
            </a:r>
            <a:r>
              <a:rPr lang="pt-BR" dirty="0" smtClean="0"/>
              <a:t> quando exigido 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Relatórios/demonstrativos fiscais (LRF) </a:t>
            </a:r>
            <a:r>
              <a:rPr lang="pt-BR" b="1" dirty="0" smtClean="0"/>
              <a:t>no portal</a:t>
            </a:r>
            <a:r>
              <a:rPr lang="pt-BR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 Transparência passiva (SIC/LAI) funcional</a:t>
            </a:r>
            <a:r>
              <a:rPr lang="pt-BR" dirty="0" smtClean="0"/>
              <a:t>, com capacidade real de resposta e regras claras 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 Usabilidade e boas práticas</a:t>
            </a:r>
            <a:r>
              <a:rPr lang="pt-BR" dirty="0" smtClean="0"/>
              <a:t>, pois o ITP avalia não apenas “se existe”, mas se é </a:t>
            </a:r>
            <a:r>
              <a:rPr lang="pt-BR" b="1" dirty="0" smtClean="0"/>
              <a:t>acessível, navegável, rastreável e verificável</a:t>
            </a:r>
            <a:r>
              <a:rPr lang="pt-BR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 Ciclo anual de avaliação e melhoria (ITP)</a:t>
            </a:r>
            <a:r>
              <a:rPr lang="pt-BR" dirty="0" smtClean="0"/>
              <a:t>: o município deve tratar o tema como rotina de gestão, porque será aferido periodicamente e comparado publicamente 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 Consequências quando não cumpre</a:t>
            </a:r>
            <a:r>
              <a:rPr lang="pt-BR" dirty="0" smtClean="0"/>
              <a:t>: recomendações, prazos, determinações e, em casos, </a:t>
            </a:r>
            <a:r>
              <a:rPr lang="pt-BR" b="1" dirty="0" smtClean="0"/>
              <a:t>multa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Rectangle 1"/>
          <p:cNvSpPr/>
          <p:nvPr/>
        </p:nvSpPr>
        <p:spPr>
          <a:xfrm>
            <a:off x="305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r>
              <a:rPr lang="pt-BR" b="1" dirty="0" smtClean="0"/>
              <a:t>“O que o TCE-PR espera ver” em portais municipais (síntese operacional)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4" y="502920"/>
            <a:ext cx="12191695" cy="63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2177143" y="1515292"/>
            <a:ext cx="80728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“Transparência é política pública contínua”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(não é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upload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eventual).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“Portal tem que permitir auditoria social”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(não basta PDF solto).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“Aferição + evidência + validação”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(lógica ITP/PNTP).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“Se não melhorar, vira apontamento e pode virar sanção”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7" name="Rectangle 1"/>
          <p:cNvSpPr/>
          <p:nvPr/>
        </p:nvSpPr>
        <p:spPr>
          <a:xfrm>
            <a:off x="305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r>
              <a:rPr lang="pt-BR" b="1" dirty="0" smtClean="0"/>
              <a:t>“O que o TCE-PR espera ver” em portais municipais (síntese operacional)</a:t>
            </a:r>
          </a:p>
        </p:txBody>
      </p:sp>
      <p:pic>
        <p:nvPicPr>
          <p:cNvPr id="49156" name="Picture 4" descr="I:\CURSOS\2025-2028\CURSOS 2026\Unyflex\Material de Aulas\Ouvidoria, e-SIC Portal e LGPD - 10-03-2026\Selo Ou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0193" y="3770811"/>
            <a:ext cx="1889795" cy="1894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02920"/>
            <a:ext cx="12192000" cy="63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Checklist rápido: conformidade e qualidade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Boas práticas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" y="941832"/>
            <a:ext cx="1060704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Calibri"/>
              </a:rPr>
              <a:t>Checklist de verificação (amostra)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0223" y="758952"/>
            <a:ext cx="10972800" cy="502920"/>
          </a:xfrm>
          <a:prstGeom prst="roundRect">
            <a:avLst/>
          </a:prstGeom>
          <a:solidFill>
            <a:srgbClr val="F1F5F9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50520" y="941832"/>
            <a:ext cx="10515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1" dirty="0" err="1">
                <a:solidFill>
                  <a:srgbClr val="0B1F3B"/>
                </a:solidFill>
                <a:latin typeface="Calibri"/>
              </a:rPr>
              <a:t>Conteúdo</a:t>
            </a:r>
            <a:r>
              <a:rPr sz="1300" b="1" dirty="0">
                <a:solidFill>
                  <a:srgbClr val="0B1F3B"/>
                </a:solidFill>
                <a:latin typeface="Calibri"/>
              </a:rPr>
              <a:t> </a:t>
            </a:r>
            <a:r>
              <a:rPr sz="1300" b="1" dirty="0" err="1">
                <a:solidFill>
                  <a:srgbClr val="0B1F3B"/>
                </a:solidFill>
                <a:latin typeface="Calibri"/>
              </a:rPr>
              <a:t>obrigatório</a:t>
            </a:r>
            <a:endParaRPr sz="1300" b="1" dirty="0">
              <a:solidFill>
                <a:srgbClr val="0B1F3B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465217"/>
            <a:ext cx="27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374151"/>
                </a:solidFill>
                <a:latin typeface="Calibri"/>
              </a:defRPr>
            </a:pPr>
            <a:r>
              <a:rPr dirty="0"/>
              <a:t>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" y="1465217"/>
            <a:ext cx="10241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374151"/>
                </a:solidFill>
                <a:latin typeface="Calibri"/>
              </a:defRPr>
            </a:pPr>
            <a:r>
              <a:rPr dirty="0" err="1"/>
              <a:t>Estrutura</a:t>
            </a:r>
            <a:r>
              <a:rPr dirty="0"/>
              <a:t> </a:t>
            </a:r>
            <a:r>
              <a:rPr dirty="0" err="1"/>
              <a:t>organizacional</a:t>
            </a:r>
            <a:r>
              <a:rPr dirty="0"/>
              <a:t> e </a:t>
            </a:r>
            <a:r>
              <a:rPr dirty="0" err="1"/>
              <a:t>contatos</a:t>
            </a:r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785257"/>
            <a:ext cx="27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374151"/>
                </a:solidFill>
                <a:latin typeface="Calibri"/>
              </a:defRPr>
            </a:pPr>
            <a:r>
              <a:rPr dirty="0"/>
              <a:t>☐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0120" y="1785257"/>
            <a:ext cx="10241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374151"/>
                </a:solidFill>
                <a:latin typeface="Calibri"/>
              </a:defRPr>
            </a:pPr>
            <a:r>
              <a:rPr dirty="0" err="1"/>
              <a:t>Receitas</a:t>
            </a:r>
            <a:r>
              <a:rPr dirty="0"/>
              <a:t> e </a:t>
            </a:r>
            <a:r>
              <a:rPr dirty="0" err="1"/>
              <a:t>despesas</a:t>
            </a:r>
            <a:r>
              <a:rPr dirty="0"/>
              <a:t> </a:t>
            </a:r>
            <a:r>
              <a:rPr dirty="0" err="1"/>
              <a:t>detalhadas</a:t>
            </a:r>
            <a:endParaRPr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105297"/>
            <a:ext cx="27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374151"/>
                </a:solidFill>
                <a:latin typeface="Calibri"/>
              </a:defRPr>
            </a:pPr>
            <a:r>
              <a:rPr dirty="0"/>
              <a:t>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120" y="2105297"/>
            <a:ext cx="10241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374151"/>
                </a:solidFill>
                <a:latin typeface="Calibri"/>
              </a:defRPr>
            </a:pPr>
            <a:r>
              <a:rPr dirty="0" err="1"/>
              <a:t>Licitações</a:t>
            </a:r>
            <a:r>
              <a:rPr dirty="0"/>
              <a:t> (</a:t>
            </a:r>
            <a:r>
              <a:rPr dirty="0" err="1"/>
              <a:t>editais</a:t>
            </a:r>
            <a:r>
              <a:rPr dirty="0"/>
              <a:t>, </a:t>
            </a:r>
            <a:r>
              <a:rPr dirty="0" err="1"/>
              <a:t>atas</a:t>
            </a:r>
            <a:r>
              <a:rPr dirty="0"/>
              <a:t>, </a:t>
            </a:r>
            <a:r>
              <a:rPr dirty="0" err="1"/>
              <a:t>resultados</a:t>
            </a:r>
            <a:r>
              <a:rPr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2425337"/>
            <a:ext cx="27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374151"/>
                </a:solidFill>
                <a:latin typeface="Calibri"/>
              </a:defRPr>
            </a:pPr>
            <a:r>
              <a:rPr dirty="0"/>
              <a:t>☐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0120" y="2425337"/>
            <a:ext cx="10241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374151"/>
                </a:solidFill>
                <a:latin typeface="Calibri"/>
              </a:defRPr>
            </a:pPr>
            <a:r>
              <a:rPr dirty="0" err="1"/>
              <a:t>Contratos</a:t>
            </a:r>
            <a:r>
              <a:rPr dirty="0"/>
              <a:t>, </a:t>
            </a:r>
            <a:r>
              <a:rPr dirty="0" err="1"/>
              <a:t>aditivos</a:t>
            </a:r>
            <a:r>
              <a:rPr dirty="0"/>
              <a:t> e </a:t>
            </a:r>
            <a:r>
              <a:rPr dirty="0" err="1"/>
              <a:t>execução</a:t>
            </a:r>
            <a:endParaRPr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2745377"/>
            <a:ext cx="27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374151"/>
                </a:solidFill>
                <a:latin typeface="Calibri"/>
              </a:defRPr>
            </a:pPr>
            <a:r>
              <a:rPr dirty="0"/>
              <a:t>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0120" y="2745377"/>
            <a:ext cx="10241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374151"/>
                </a:solidFill>
                <a:latin typeface="Calibri"/>
              </a:defRPr>
            </a:pPr>
            <a:r>
              <a:rPr dirty="0" err="1"/>
              <a:t>Obras</a:t>
            </a:r>
            <a:r>
              <a:rPr dirty="0"/>
              <a:t>/</a:t>
            </a:r>
            <a:r>
              <a:rPr dirty="0" err="1"/>
              <a:t>serviços</a:t>
            </a:r>
            <a:r>
              <a:rPr dirty="0"/>
              <a:t>: status e </a:t>
            </a:r>
            <a:r>
              <a:rPr dirty="0" err="1"/>
              <a:t>medições</a:t>
            </a:r>
            <a:endParaRPr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3065417"/>
            <a:ext cx="27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374151"/>
                </a:solidFill>
                <a:latin typeface="Calibri"/>
              </a:defRPr>
            </a:pPr>
            <a:r>
              <a:rPr dirty="0"/>
              <a:t>☐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0120" y="3065417"/>
            <a:ext cx="10241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374151"/>
                </a:solidFill>
                <a:latin typeface="Calibri"/>
              </a:defRPr>
            </a:pPr>
            <a:r>
              <a:rPr dirty="0" err="1"/>
              <a:t>Relatórios</a:t>
            </a:r>
            <a:r>
              <a:rPr dirty="0"/>
              <a:t> </a:t>
            </a:r>
            <a:r>
              <a:rPr dirty="0" err="1"/>
              <a:t>fiscais</a:t>
            </a:r>
            <a:r>
              <a:rPr dirty="0"/>
              <a:t>/</a:t>
            </a:r>
            <a:r>
              <a:rPr dirty="0" err="1"/>
              <a:t>orçamentários</a:t>
            </a:r>
            <a:endParaRPr dirty="0"/>
          </a:p>
        </p:txBody>
      </p:sp>
      <p:sp>
        <p:nvSpPr>
          <p:cNvPr id="20" name="Rounded Rectangle 19"/>
          <p:cNvSpPr/>
          <p:nvPr/>
        </p:nvSpPr>
        <p:spPr>
          <a:xfrm>
            <a:off x="150223" y="3385457"/>
            <a:ext cx="10972800" cy="502920"/>
          </a:xfrm>
          <a:prstGeom prst="roundRect">
            <a:avLst/>
          </a:prstGeom>
          <a:solidFill>
            <a:srgbClr val="F1F5F9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350520" y="3509554"/>
            <a:ext cx="10515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1" dirty="0" err="1">
                <a:solidFill>
                  <a:srgbClr val="0B1F3B"/>
                </a:solidFill>
                <a:latin typeface="Calibri"/>
              </a:rPr>
              <a:t>Qualidade</a:t>
            </a:r>
            <a:r>
              <a:rPr sz="1300" b="1" dirty="0">
                <a:solidFill>
                  <a:srgbClr val="0B1F3B"/>
                </a:solidFill>
                <a:latin typeface="Calibri"/>
              </a:rPr>
              <a:t> e </a:t>
            </a:r>
            <a:r>
              <a:rPr sz="1300" b="1" dirty="0" err="1">
                <a:solidFill>
                  <a:srgbClr val="0B1F3B"/>
                </a:solidFill>
                <a:latin typeface="Calibri"/>
              </a:rPr>
              <a:t>usabilidade</a:t>
            </a:r>
            <a:endParaRPr sz="1300" b="1" dirty="0">
              <a:solidFill>
                <a:srgbClr val="0B1F3B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049486"/>
            <a:ext cx="27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374151"/>
                </a:solidFill>
                <a:latin typeface="Calibri"/>
              </a:defRPr>
            </a:pPr>
            <a:r>
              <a:rPr dirty="0"/>
              <a:t>☐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0120" y="4049486"/>
            <a:ext cx="10241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374151"/>
                </a:solidFill>
                <a:latin typeface="Calibri"/>
              </a:defRPr>
            </a:pPr>
            <a:r>
              <a:rPr dirty="0" err="1"/>
              <a:t>Busca</a:t>
            </a:r>
            <a:r>
              <a:rPr dirty="0"/>
              <a:t> e </a:t>
            </a:r>
            <a:r>
              <a:rPr dirty="0" err="1"/>
              <a:t>filtros</a:t>
            </a:r>
            <a:r>
              <a:rPr dirty="0"/>
              <a:t> </a:t>
            </a:r>
            <a:r>
              <a:rPr dirty="0" err="1"/>
              <a:t>funcionam</a:t>
            </a:r>
            <a:endParaRPr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" y="4369526"/>
            <a:ext cx="27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374151"/>
                </a:solidFill>
                <a:latin typeface="Calibri"/>
              </a:defRPr>
            </a:pPr>
            <a:r>
              <a:rPr dirty="0"/>
              <a:t>☐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0120" y="4369526"/>
            <a:ext cx="102412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374151"/>
                </a:solidFill>
                <a:latin typeface="Calibri"/>
              </a:defRPr>
            </a:pPr>
            <a:r>
              <a:rPr dirty="0"/>
              <a:t>Links </a:t>
            </a: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quebrados</a:t>
            </a:r>
            <a:endParaRPr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" y="4955177"/>
            <a:ext cx="109728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>
                <a:solidFill>
                  <a:srgbClr val="6B7280"/>
                </a:solidFill>
                <a:latin typeface="Calibri"/>
              </a:defRPr>
            </a:pPr>
            <a:r>
              <a:rPr dirty="0" err="1"/>
              <a:t>Dica</a:t>
            </a:r>
            <a:r>
              <a:rPr dirty="0"/>
              <a:t>: </a:t>
            </a:r>
            <a:r>
              <a:rPr dirty="0" err="1"/>
              <a:t>transforme</a:t>
            </a:r>
            <a:r>
              <a:rPr dirty="0"/>
              <a:t> o checklist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rotina</a:t>
            </a:r>
            <a:r>
              <a:rPr dirty="0"/>
              <a:t> mensal e </a:t>
            </a:r>
            <a:r>
              <a:rPr dirty="0" err="1"/>
              <a:t>registre</a:t>
            </a:r>
            <a:r>
              <a:rPr dirty="0"/>
              <a:t> </a:t>
            </a:r>
            <a:r>
              <a:rPr dirty="0" err="1"/>
              <a:t>evidências</a:t>
            </a:r>
            <a:r>
              <a:rPr dirty="0"/>
              <a:t> (prints, logs e links).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27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Fechamento: o que levar para a prática amanhã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Encerramento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822960"/>
            <a:ext cx="10789920" cy="4393474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51560" y="960120"/>
            <a:ext cx="10058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B1F3B"/>
                </a:solidFill>
                <a:latin typeface="Calibri"/>
              </a:rPr>
              <a:t>Fechamento: o que levar para a prática amanhã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" y="1417320"/>
            <a:ext cx="100584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Implemente uma rotina simples: checklist mensal + painel de indicadores.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Conecte e‑SIC/Ouvidoria ao Portal: recorrência vira melhoria de transparência ativa.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Formalize responsabilidades (RACI) e periodicidade de atualização por tema.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Faça 1 melhoria por semana: pequenos ganhos acumulam rapidamente.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Próximo módulo: aprofundar e‑SIC/Ouvidoria e LGPD (fluxos, respostas e incidentes).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28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28514" cy="1143000"/>
          </a:xfrm>
        </p:spPr>
        <p:txBody>
          <a:bodyPr>
            <a:normAutofit/>
          </a:bodyPr>
          <a:lstStyle/>
          <a:p>
            <a:r>
              <a:rPr dirty="0" err="1">
                <a:solidFill>
                  <a:srgbClr val="FF0000"/>
                </a:solidFill>
              </a:rPr>
              <a:t>Caso</a:t>
            </a:r>
            <a:r>
              <a:rPr dirty="0">
                <a:solidFill>
                  <a:srgbClr val="FF0000"/>
                </a:solidFill>
              </a:rPr>
              <a:t> real </a:t>
            </a:r>
            <a:r>
              <a:rPr lang="pt-BR" dirty="0" smtClean="0">
                <a:solidFill>
                  <a:srgbClr val="FF0000"/>
                </a:solidFill>
              </a:rPr>
              <a:t>- </a:t>
            </a:r>
            <a:r>
              <a:rPr dirty="0" smtClean="0">
                <a:solidFill>
                  <a:srgbClr val="FF0000"/>
                </a:solidFill>
              </a:rPr>
              <a:t>Boas </a:t>
            </a:r>
            <a:r>
              <a:rPr dirty="0" err="1">
                <a:solidFill>
                  <a:srgbClr val="FF0000"/>
                </a:solidFill>
              </a:rPr>
              <a:t>práticas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na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publicação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Personagem: ouvidoria recebe ‘onde encontro?’ para tudo: contratos, diárias, obras.</a:t>
            </a:r>
          </a:p>
          <a:p>
            <a:pPr>
              <a:defRPr sz="2000"/>
            </a:pPr>
            <a:r>
              <a:t>Problema: informação existe, mas ninguém acha (arquitetura ruim e linguagem técnica).</a:t>
            </a:r>
          </a:p>
          <a:p>
            <a:pPr>
              <a:defRPr sz="2000"/>
            </a:pPr>
            <a:r>
              <a:t>Ação: reorganizam menu por temas do cidadão, criam glossário, FAQ e links diretos nas respostas.</a:t>
            </a:r>
          </a:p>
          <a:p>
            <a:pPr>
              <a:defRPr sz="2000"/>
            </a:pPr>
            <a:r>
              <a:t>Efeito: menos demandas, mais satisfação e portal vira referência interna (inclusive para servidores).</a:t>
            </a:r>
          </a:p>
          <a:p>
            <a:pPr>
              <a:defRPr sz="2000"/>
            </a:pPr>
            <a:r>
              <a:t>Lição: publicar bem é tão importante quanto publicar. Usabilidade é conformidade na prática.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502920"/>
            <a:ext cx="12191695" cy="63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Base normativa e referências úteis (para consulta)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Referências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822960"/>
            <a:ext cx="10789920" cy="4306389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51560" y="960120"/>
            <a:ext cx="10058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B1F3B"/>
                </a:solidFill>
                <a:latin typeface="Calibri"/>
              </a:rPr>
              <a:t>Base normativa e referências úteis (para consulta)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" y="1417320"/>
            <a:ext cx="100584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Constituição Federal: arts. 5º (X e XXXIII) e 37; e gestão documental (art. 216).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Lei nº 12.527/2011 (LAI) e Decreto nº 7.724/2012 (regulamentação federal).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Lei Complementar nº 101/2000 (LRF) e LC nº 131/2009 (transparência em “tempo real”).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Lei nº 13.709/2018 (LGPD) e guias orientativos da ANPD para o Poder Público.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Política de Dados Abertos/INDA e Plano de Dados Abertos (PDA).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Metodologias e painéis de monitoramento (ex.: avaliações e painéis oficiais).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29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048000" y="26903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219140">
              <a:buClr>
                <a:srgbClr val="000000"/>
              </a:buClr>
              <a:defRPr/>
            </a:pPr>
            <a:r>
              <a:rPr lang="pt-BR" b="1" dirty="0" smtClean="0">
                <a:solidFill>
                  <a:prstClr val="black"/>
                </a:solidFill>
                <a:ea typeface="MS PGothic" pitchFamily="34" charset="-128"/>
                <a:cs typeface="Arial"/>
                <a:sym typeface="Arial"/>
              </a:rPr>
              <a:t>Obrigado!</a:t>
            </a:r>
          </a:p>
          <a:p>
            <a:pPr lvl="0" algn="ctr" defTabSz="1219140">
              <a:buClr>
                <a:srgbClr val="000000"/>
              </a:buClr>
              <a:defRPr/>
            </a:pPr>
            <a:endParaRPr lang="pt-BR" b="1" dirty="0" smtClean="0">
              <a:solidFill>
                <a:prstClr val="black"/>
              </a:solidFill>
              <a:ea typeface="MS PGothic" pitchFamily="34" charset="-128"/>
              <a:cs typeface="Arial"/>
              <a:sym typeface="Arial"/>
            </a:endParaRPr>
          </a:p>
          <a:p>
            <a:pPr lvl="0" algn="ctr" defTabSz="1219140">
              <a:buClr>
                <a:srgbClr val="000000"/>
              </a:buClr>
              <a:defRPr/>
            </a:pPr>
            <a:r>
              <a:rPr lang="pt-BR" b="1" kern="0" dirty="0" smtClean="0">
                <a:solidFill>
                  <a:prstClr val="black"/>
                </a:solidFill>
                <a:ea typeface="MS PGothic" pitchFamily="34" charset="-128"/>
                <a:cs typeface="Arial"/>
                <a:sym typeface="Arial"/>
              </a:rPr>
              <a:t>Contatos:</a:t>
            </a:r>
          </a:p>
          <a:p>
            <a:pPr lvl="0" algn="ctr" defTabSz="1219140">
              <a:buClr>
                <a:srgbClr val="000000"/>
              </a:buClr>
              <a:defRPr/>
            </a:pPr>
            <a:r>
              <a:rPr lang="pt-BR" b="1" kern="0" dirty="0" smtClean="0">
                <a:solidFill>
                  <a:prstClr val="black"/>
                </a:solidFill>
                <a:ea typeface="MS PGothic" pitchFamily="34" charset="-128"/>
                <a:cs typeface="Arial"/>
                <a:sym typeface="Arial"/>
              </a:rPr>
              <a:t>E-mail: </a:t>
            </a:r>
            <a:r>
              <a:rPr lang="pt-BR" b="1" kern="0" dirty="0" smtClean="0">
                <a:solidFill>
                  <a:prstClr val="black"/>
                </a:solidFill>
                <a:ea typeface="MS PGothic" pitchFamily="34" charset="-128"/>
                <a:cs typeface="Arial"/>
                <a:sym typeface="Arial"/>
                <a:hlinkClick r:id="rId3"/>
              </a:rPr>
              <a:t>devaldojr@gmail.com</a:t>
            </a:r>
            <a:endParaRPr lang="pt-BR" b="1" kern="0" dirty="0" smtClean="0">
              <a:solidFill>
                <a:prstClr val="black"/>
              </a:solidFill>
              <a:ea typeface="MS PGothic" pitchFamily="34" charset="-128"/>
              <a:cs typeface="Arial"/>
              <a:sym typeface="Arial"/>
            </a:endParaRPr>
          </a:p>
          <a:p>
            <a:pPr lvl="0" algn="ctr" defTabSz="1219140">
              <a:buClr>
                <a:srgbClr val="000000"/>
              </a:buClr>
              <a:defRPr/>
            </a:pPr>
            <a:r>
              <a:rPr lang="pt-BR" b="1" kern="0" dirty="0" err="1" smtClean="0">
                <a:solidFill>
                  <a:prstClr val="black"/>
                </a:solidFill>
                <a:ea typeface="MS PGothic" pitchFamily="34" charset="-128"/>
                <a:cs typeface="Arial"/>
                <a:sym typeface="Arial"/>
              </a:rPr>
              <a:t>Instagram</a:t>
            </a:r>
            <a:r>
              <a:rPr lang="pt-BR" b="1" kern="0" dirty="0" smtClean="0">
                <a:solidFill>
                  <a:prstClr val="black"/>
                </a:solidFill>
                <a:ea typeface="MS PGothic" pitchFamily="34" charset="-128"/>
                <a:cs typeface="Arial"/>
                <a:sym typeface="Arial"/>
              </a:rPr>
              <a:t>: @</a:t>
            </a:r>
            <a:r>
              <a:rPr lang="pt-BR" b="1" kern="0" dirty="0" err="1" smtClean="0">
                <a:solidFill>
                  <a:prstClr val="black"/>
                </a:solidFill>
                <a:ea typeface="MS PGothic" pitchFamily="34" charset="-128"/>
                <a:cs typeface="Arial"/>
                <a:sym typeface="Arial"/>
              </a:rPr>
              <a:t>devaldojrjornalista</a:t>
            </a:r>
            <a:endParaRPr lang="pt-BR" b="1" kern="0" dirty="0" smtClean="0">
              <a:solidFill>
                <a:prstClr val="black"/>
              </a:solidFill>
              <a:ea typeface="MS PGothic" pitchFamily="34" charset="-128"/>
              <a:cs typeface="Arial"/>
              <a:sym typeface="Arial"/>
            </a:endParaRPr>
          </a:p>
          <a:p>
            <a:pPr lvl="0" algn="ctr" defTabSz="1219140">
              <a:buClr>
                <a:srgbClr val="000000"/>
              </a:buClr>
              <a:defRPr/>
            </a:pPr>
            <a:r>
              <a:rPr lang="pt-BR" b="1" kern="0" dirty="0" err="1" smtClean="0">
                <a:solidFill>
                  <a:prstClr val="black"/>
                </a:solidFill>
                <a:ea typeface="MS PGothic" pitchFamily="34" charset="-128"/>
                <a:cs typeface="Arial"/>
                <a:sym typeface="Arial"/>
              </a:rPr>
              <a:t>Whats</a:t>
            </a:r>
            <a:r>
              <a:rPr lang="pt-BR" b="1" kern="0" dirty="0" smtClean="0">
                <a:solidFill>
                  <a:prstClr val="black"/>
                </a:solidFill>
                <a:ea typeface="MS PGothic" pitchFamily="34" charset="-128"/>
                <a:cs typeface="Arial"/>
                <a:sym typeface="Arial"/>
              </a:rPr>
              <a:t>: (43) 9.9954-9704</a:t>
            </a:r>
            <a:endParaRPr lang="pt-BR" b="1" kern="0" dirty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02920"/>
            <a:ext cx="12070080" cy="63276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Por que transparência é obrigação?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Princípios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822960"/>
            <a:ext cx="10789920" cy="4715691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51560" y="960120"/>
            <a:ext cx="10058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B1F3B"/>
                </a:solidFill>
                <a:latin typeface="Calibri"/>
              </a:rPr>
              <a:t>Por que transparência é obrigação?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" y="1417320"/>
            <a:ext cx="100584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Transparência é condição de legitimidade democrática: controle social e responsabilização.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Publicidade como regra; sigilo como exceção (motivada e temporária).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Direito fundamental de acesso à informação e dever de gestão documental.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Prestação de contas: qualquer gestor/servidor que administre recursos pode ser responsabilizado.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600">
                <a:solidFill>
                  <a:srgbClr val="374151"/>
                </a:solidFill>
                <a:latin typeface="Calibri"/>
              </a:defRPr>
            </a:pPr>
            <a:r>
              <a:t>• Eficiência: informação certa, no lugar certo, no tempo certo (evita retrabalho e demandas no e‑SIC).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853440" y="322217"/>
            <a:ext cx="110773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Princípios</a:t>
            </a:r>
            <a:r>
              <a:rPr lang="en-US" b="1" dirty="0" smtClean="0"/>
              <a:t> </a:t>
            </a:r>
            <a:r>
              <a:rPr lang="en-US" b="1" dirty="0" err="1" smtClean="0"/>
              <a:t>constitucionais</a:t>
            </a:r>
            <a:r>
              <a:rPr lang="en-US" b="1" dirty="0" smtClean="0"/>
              <a:t> e </a:t>
            </a:r>
            <a:r>
              <a:rPr lang="en-US" b="1" dirty="0" err="1" smtClean="0"/>
              <a:t>controle</a:t>
            </a:r>
            <a:r>
              <a:rPr lang="en-US" b="1" dirty="0" smtClean="0"/>
              <a:t> social</a:t>
            </a:r>
            <a:endParaRPr lang="pt-BR" b="1" dirty="0" smtClean="0"/>
          </a:p>
          <a:p>
            <a:endParaRPr lang="en-US" b="1" dirty="0" smtClean="0"/>
          </a:p>
          <a:p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transparência</a:t>
            </a:r>
            <a:r>
              <a:rPr lang="en-US" b="1" dirty="0" smtClean="0"/>
              <a:t> é </a:t>
            </a:r>
            <a:r>
              <a:rPr lang="en-US" b="1" dirty="0" err="1" smtClean="0"/>
              <a:t>princípio</a:t>
            </a:r>
            <a:r>
              <a:rPr lang="en-US" b="1" dirty="0" smtClean="0"/>
              <a:t> (</a:t>
            </a:r>
            <a:r>
              <a:rPr lang="en-US" b="1" dirty="0" err="1" smtClean="0"/>
              <a:t>não</a:t>
            </a:r>
            <a:r>
              <a:rPr lang="en-US" b="1" dirty="0" smtClean="0"/>
              <a:t> é favor)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transparência</a:t>
            </a:r>
            <a:r>
              <a:rPr lang="en-US" dirty="0" smtClean="0"/>
              <a:t> </a:t>
            </a:r>
            <a:r>
              <a:rPr lang="en-US" dirty="0" err="1" smtClean="0"/>
              <a:t>decorre</a:t>
            </a:r>
            <a:r>
              <a:rPr lang="en-US" dirty="0" smtClean="0"/>
              <a:t> do regime </a:t>
            </a:r>
            <a:r>
              <a:rPr lang="en-US" dirty="0" err="1" smtClean="0"/>
              <a:t>republicano</a:t>
            </a:r>
            <a:r>
              <a:rPr lang="en-US" dirty="0" smtClean="0"/>
              <a:t> e do </a:t>
            </a:r>
            <a:r>
              <a:rPr lang="en-US" dirty="0" err="1" smtClean="0"/>
              <a:t>dever</a:t>
            </a:r>
            <a:r>
              <a:rPr lang="en-US" dirty="0" smtClean="0"/>
              <a:t> de </a:t>
            </a:r>
            <a:r>
              <a:rPr lang="en-US" dirty="0" err="1" smtClean="0"/>
              <a:t>prestação</a:t>
            </a:r>
            <a:r>
              <a:rPr lang="en-US" dirty="0" smtClean="0"/>
              <a:t> de </a:t>
            </a:r>
            <a:r>
              <a:rPr lang="en-US" dirty="0" err="1" smtClean="0"/>
              <a:t>contas</a:t>
            </a:r>
            <a:r>
              <a:rPr lang="en-US" dirty="0" smtClean="0"/>
              <a:t>. Na </a:t>
            </a:r>
            <a:r>
              <a:rPr lang="en-US" dirty="0" err="1" smtClean="0"/>
              <a:t>prática</a:t>
            </a:r>
            <a:r>
              <a:rPr lang="en-US" dirty="0" smtClean="0"/>
              <a:t>, </a:t>
            </a:r>
            <a:r>
              <a:rPr lang="en-US" dirty="0" err="1" smtClean="0"/>
              <a:t>ela</a:t>
            </a:r>
            <a:r>
              <a:rPr lang="en-US" dirty="0" smtClean="0"/>
              <a:t> se </a:t>
            </a:r>
            <a:r>
              <a:rPr lang="en-US" dirty="0" err="1" smtClean="0"/>
              <a:t>conecta</a:t>
            </a:r>
            <a:r>
              <a:rPr lang="en-US" dirty="0" smtClean="0"/>
              <a:t> </a:t>
            </a:r>
            <a:r>
              <a:rPr lang="en-US" dirty="0" err="1" smtClean="0"/>
              <a:t>diretamente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princípio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publicidade</a:t>
            </a:r>
            <a:r>
              <a:rPr lang="en-US" dirty="0" smtClean="0"/>
              <a:t> e </a:t>
            </a:r>
            <a:r>
              <a:rPr lang="en-US" dirty="0" err="1" smtClean="0"/>
              <a:t>reforça</a:t>
            </a:r>
            <a:r>
              <a:rPr lang="en-US" dirty="0" smtClean="0"/>
              <a:t> a </a:t>
            </a:r>
            <a:r>
              <a:rPr lang="en-US" dirty="0" err="1" smtClean="0"/>
              <a:t>eficiência</a:t>
            </a:r>
            <a:r>
              <a:rPr lang="en-US" dirty="0" smtClean="0"/>
              <a:t>, a </a:t>
            </a:r>
            <a:r>
              <a:rPr lang="en-US" dirty="0" err="1" smtClean="0"/>
              <a:t>moralidade</a:t>
            </a:r>
            <a:r>
              <a:rPr lang="en-US" dirty="0" smtClean="0"/>
              <a:t> </a:t>
            </a:r>
            <a:r>
              <a:rPr lang="en-US" dirty="0" err="1" smtClean="0"/>
              <a:t>administrativa</a:t>
            </a:r>
            <a:r>
              <a:rPr lang="en-US" dirty="0" smtClean="0"/>
              <a:t> e o </a:t>
            </a:r>
            <a:r>
              <a:rPr lang="en-US" dirty="0" err="1" smtClean="0"/>
              <a:t>controle</a:t>
            </a:r>
            <a:r>
              <a:rPr lang="en-US" dirty="0" smtClean="0"/>
              <a:t> social. O portal é o “</a:t>
            </a:r>
            <a:r>
              <a:rPr lang="en-US" dirty="0" err="1" smtClean="0"/>
              <a:t>meio</a:t>
            </a:r>
            <a:r>
              <a:rPr lang="en-US" dirty="0" smtClean="0"/>
              <a:t>”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visível</a:t>
            </a:r>
            <a:r>
              <a:rPr lang="en-US" dirty="0" smtClean="0"/>
              <a:t> </a:t>
            </a:r>
            <a:r>
              <a:rPr lang="en-US" dirty="0" err="1" smtClean="0"/>
              <a:t>desse</a:t>
            </a:r>
            <a:r>
              <a:rPr lang="en-US" dirty="0" smtClean="0"/>
              <a:t> </a:t>
            </a:r>
            <a:r>
              <a:rPr lang="en-US" dirty="0" err="1" smtClean="0"/>
              <a:t>dever</a:t>
            </a:r>
            <a:r>
              <a:rPr lang="en-US" dirty="0" smtClean="0"/>
              <a:t>.</a:t>
            </a:r>
            <a:endParaRPr lang="pt-BR" dirty="0" smtClean="0"/>
          </a:p>
          <a:p>
            <a:endParaRPr lang="en-US" b="1" dirty="0" smtClean="0"/>
          </a:p>
          <a:p>
            <a:r>
              <a:rPr lang="en-US" b="1" dirty="0" err="1" smtClean="0"/>
              <a:t>Princípios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impactam</a:t>
            </a:r>
            <a:r>
              <a:rPr lang="en-US" b="1" dirty="0" smtClean="0"/>
              <a:t> </a:t>
            </a:r>
            <a:r>
              <a:rPr lang="en-US" b="1" dirty="0" err="1" smtClean="0"/>
              <a:t>diretamente</a:t>
            </a:r>
            <a:r>
              <a:rPr lang="en-US" b="1" dirty="0" smtClean="0"/>
              <a:t> o portal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Publicidade</a:t>
            </a:r>
            <a:r>
              <a:rPr lang="en-US" dirty="0" smtClean="0"/>
              <a:t>: </a:t>
            </a:r>
            <a:r>
              <a:rPr lang="en-US" dirty="0" err="1" smtClean="0"/>
              <a:t>regra</a:t>
            </a:r>
            <a:r>
              <a:rPr lang="en-US" dirty="0" smtClean="0"/>
              <a:t> é </a:t>
            </a:r>
            <a:r>
              <a:rPr lang="en-US" dirty="0" err="1" smtClean="0"/>
              <a:t>divulgar</a:t>
            </a:r>
            <a:r>
              <a:rPr lang="en-US" dirty="0" smtClean="0"/>
              <a:t>; </a:t>
            </a:r>
            <a:r>
              <a:rPr lang="en-US" dirty="0" err="1" smtClean="0"/>
              <a:t>sigilo</a:t>
            </a:r>
            <a:r>
              <a:rPr lang="en-US" dirty="0" smtClean="0"/>
              <a:t> é </a:t>
            </a:r>
            <a:r>
              <a:rPr lang="en-US" dirty="0" err="1" smtClean="0"/>
              <a:t>exceção</a:t>
            </a:r>
            <a:r>
              <a:rPr lang="en-US" dirty="0" smtClean="0"/>
              <a:t> e </a:t>
            </a:r>
            <a:r>
              <a:rPr lang="en-US" dirty="0" err="1" smtClean="0"/>
              <a:t>deve</a:t>
            </a:r>
            <a:r>
              <a:rPr lang="en-US" dirty="0" smtClean="0"/>
              <a:t> ser </a:t>
            </a:r>
            <a:r>
              <a:rPr lang="en-US" dirty="0" err="1" smtClean="0"/>
              <a:t>motivado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Eficiência</a:t>
            </a:r>
            <a:r>
              <a:rPr lang="en-US" dirty="0" smtClean="0"/>
              <a:t>: </a:t>
            </a:r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ser </a:t>
            </a:r>
            <a:r>
              <a:rPr lang="en-US" dirty="0" err="1" smtClean="0"/>
              <a:t>encontrável</a:t>
            </a:r>
            <a:r>
              <a:rPr lang="en-US" dirty="0" smtClean="0"/>
              <a:t>, </a:t>
            </a:r>
            <a:r>
              <a:rPr lang="en-US" dirty="0" err="1" smtClean="0"/>
              <a:t>reutilizável</a:t>
            </a:r>
            <a:r>
              <a:rPr lang="en-US" dirty="0" smtClean="0"/>
              <a:t> e </a:t>
            </a:r>
            <a:r>
              <a:rPr lang="en-US" dirty="0" err="1" smtClean="0"/>
              <a:t>atualizada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Moralidade</a:t>
            </a:r>
            <a:r>
              <a:rPr lang="en-US" dirty="0" smtClean="0"/>
              <a:t> e </a:t>
            </a:r>
            <a:r>
              <a:rPr lang="en-US" dirty="0" err="1" smtClean="0"/>
              <a:t>impessoalidade</a:t>
            </a:r>
            <a:r>
              <a:rPr lang="en-US" dirty="0" smtClean="0"/>
              <a:t>: </a:t>
            </a:r>
            <a:r>
              <a:rPr lang="en-US" dirty="0" err="1" smtClean="0"/>
              <a:t>transparência</a:t>
            </a:r>
            <a:r>
              <a:rPr lang="en-US" dirty="0" smtClean="0"/>
              <a:t> </a:t>
            </a:r>
            <a:r>
              <a:rPr lang="en-US" dirty="0" err="1" smtClean="0"/>
              <a:t>reduz</a:t>
            </a:r>
            <a:r>
              <a:rPr lang="en-US" dirty="0" smtClean="0"/>
              <a:t> </a:t>
            </a:r>
            <a:r>
              <a:rPr lang="en-US" dirty="0" err="1" smtClean="0"/>
              <a:t>assimetrias</a:t>
            </a:r>
            <a:r>
              <a:rPr lang="en-US" dirty="0" smtClean="0"/>
              <a:t> e </a:t>
            </a:r>
            <a:r>
              <a:rPr lang="en-US" dirty="0" err="1" smtClean="0"/>
              <a:t>favorecimentos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Controle</a:t>
            </a:r>
            <a:r>
              <a:rPr lang="en-US" dirty="0" smtClean="0"/>
              <a:t> e </a:t>
            </a:r>
            <a:r>
              <a:rPr lang="en-US" dirty="0" err="1" smtClean="0"/>
              <a:t>participação</a:t>
            </a:r>
            <a:r>
              <a:rPr lang="en-US" dirty="0" smtClean="0"/>
              <a:t>: o </a:t>
            </a:r>
            <a:r>
              <a:rPr lang="en-US" dirty="0" err="1" smtClean="0"/>
              <a:t>cidadão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de dados </a:t>
            </a:r>
            <a:r>
              <a:rPr lang="en-US" dirty="0" err="1" smtClean="0"/>
              <a:t>completos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fiscalizar</a:t>
            </a:r>
            <a:r>
              <a:rPr lang="en-US" dirty="0" smtClean="0"/>
              <a:t> e </a:t>
            </a:r>
            <a:r>
              <a:rPr lang="en-US" dirty="0" err="1" smtClean="0"/>
              <a:t>participar</a:t>
            </a:r>
            <a:r>
              <a:rPr lang="en-US" dirty="0" smtClean="0"/>
              <a:t>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Segurança</a:t>
            </a:r>
            <a:r>
              <a:rPr lang="en-US" dirty="0" smtClean="0"/>
              <a:t> </a:t>
            </a:r>
            <a:r>
              <a:rPr lang="en-US" dirty="0" err="1" smtClean="0"/>
              <a:t>jurídica</a:t>
            </a:r>
            <a:r>
              <a:rPr lang="en-US" dirty="0" smtClean="0"/>
              <a:t>: </a:t>
            </a:r>
            <a:r>
              <a:rPr lang="en-US" dirty="0" err="1" smtClean="0"/>
              <a:t>trilhas</a:t>
            </a:r>
            <a:r>
              <a:rPr lang="en-US" dirty="0" smtClean="0"/>
              <a:t> de auditoria e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evitam</a:t>
            </a:r>
            <a:r>
              <a:rPr lang="en-US" dirty="0" smtClean="0"/>
              <a:t> “</a:t>
            </a:r>
            <a:r>
              <a:rPr lang="en-US" dirty="0" err="1" smtClean="0"/>
              <a:t>disputa</a:t>
            </a:r>
            <a:r>
              <a:rPr lang="en-US" dirty="0" smtClean="0"/>
              <a:t> de </a:t>
            </a:r>
            <a:r>
              <a:rPr lang="en-US" dirty="0" err="1" smtClean="0"/>
              <a:t>versões</a:t>
            </a:r>
            <a:r>
              <a:rPr lang="en-US" dirty="0" smtClean="0"/>
              <a:t>”.</a:t>
            </a:r>
            <a:endParaRPr lang="pt-BR" dirty="0" smtClean="0"/>
          </a:p>
          <a:p>
            <a:endParaRPr lang="en-US" b="1" dirty="0" smtClean="0"/>
          </a:p>
          <a:p>
            <a:r>
              <a:rPr lang="en-US" b="1" dirty="0" err="1" smtClean="0"/>
              <a:t>Transparência</a:t>
            </a:r>
            <a:r>
              <a:rPr lang="en-US" b="1" dirty="0" smtClean="0"/>
              <a:t> </a:t>
            </a:r>
            <a:r>
              <a:rPr lang="en-US" b="1" dirty="0" err="1" smtClean="0"/>
              <a:t>como</a:t>
            </a:r>
            <a:r>
              <a:rPr lang="en-US" b="1" dirty="0" smtClean="0"/>
              <a:t> </a:t>
            </a:r>
            <a:r>
              <a:rPr lang="en-US" b="1" dirty="0" err="1" smtClean="0"/>
              <a:t>instrumento</a:t>
            </a:r>
            <a:r>
              <a:rPr lang="en-US" b="1" dirty="0" smtClean="0"/>
              <a:t> de </a:t>
            </a:r>
            <a:r>
              <a:rPr lang="en-US" b="1" dirty="0" err="1" smtClean="0"/>
              <a:t>prevenção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Portais</a:t>
            </a:r>
            <a:r>
              <a:rPr lang="en-US" dirty="0" smtClean="0"/>
              <a:t>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estruturados</a:t>
            </a:r>
            <a:r>
              <a:rPr lang="en-US" dirty="0" smtClean="0"/>
              <a:t> </a:t>
            </a:r>
            <a:r>
              <a:rPr lang="en-US" dirty="0" err="1" smtClean="0"/>
              <a:t>reduzem</a:t>
            </a:r>
            <a:r>
              <a:rPr lang="en-US" dirty="0" smtClean="0"/>
              <a:t> </a:t>
            </a:r>
            <a:r>
              <a:rPr lang="en-US" dirty="0" err="1" smtClean="0"/>
              <a:t>riscos</a:t>
            </a:r>
            <a:r>
              <a:rPr lang="en-US" dirty="0" smtClean="0"/>
              <a:t> de </a:t>
            </a:r>
            <a:r>
              <a:rPr lang="en-US" dirty="0" err="1" smtClean="0"/>
              <a:t>fraude</a:t>
            </a:r>
            <a:r>
              <a:rPr lang="en-US" dirty="0" smtClean="0"/>
              <a:t>, </a:t>
            </a:r>
            <a:r>
              <a:rPr lang="en-US" dirty="0" err="1" smtClean="0"/>
              <a:t>favorecem</a:t>
            </a:r>
            <a:r>
              <a:rPr lang="en-US" dirty="0" smtClean="0"/>
              <a:t> </a:t>
            </a:r>
            <a:r>
              <a:rPr lang="en-US" dirty="0" err="1" smtClean="0"/>
              <a:t>competitividade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contratações</a:t>
            </a:r>
            <a:r>
              <a:rPr lang="en-US" dirty="0" smtClean="0"/>
              <a:t>, </a:t>
            </a:r>
            <a:r>
              <a:rPr lang="en-US" dirty="0" err="1" smtClean="0"/>
              <a:t>inibem</a:t>
            </a:r>
            <a:r>
              <a:rPr lang="en-US" dirty="0" smtClean="0"/>
              <a:t> </a:t>
            </a:r>
            <a:r>
              <a:rPr lang="en-US" dirty="0" err="1" smtClean="0"/>
              <a:t>direcionamentos</a:t>
            </a:r>
            <a:r>
              <a:rPr lang="en-US" dirty="0" smtClean="0"/>
              <a:t> e </a:t>
            </a:r>
            <a:r>
              <a:rPr lang="en-US" dirty="0" err="1" smtClean="0"/>
              <a:t>qualificam</a:t>
            </a:r>
            <a:r>
              <a:rPr lang="en-US" dirty="0" smtClean="0"/>
              <a:t> a </a:t>
            </a:r>
            <a:r>
              <a:rPr lang="en-US" dirty="0" err="1" smtClean="0"/>
              <a:t>governança</a:t>
            </a:r>
            <a:r>
              <a:rPr lang="en-US" dirty="0" smtClean="0"/>
              <a:t>. </a:t>
            </a:r>
            <a:r>
              <a:rPr lang="en-US" dirty="0" err="1" smtClean="0"/>
              <a:t>Além</a:t>
            </a:r>
            <a:r>
              <a:rPr lang="en-US" dirty="0" smtClean="0"/>
              <a:t> disso, </a:t>
            </a:r>
            <a:r>
              <a:rPr lang="en-US" dirty="0" err="1" smtClean="0"/>
              <a:t>diminuem</a:t>
            </a:r>
            <a:r>
              <a:rPr lang="en-US" dirty="0" smtClean="0"/>
              <a:t> </a:t>
            </a:r>
            <a:r>
              <a:rPr lang="en-US" dirty="0" err="1" smtClean="0"/>
              <a:t>retrabalho</a:t>
            </a:r>
            <a:r>
              <a:rPr lang="en-US" dirty="0" smtClean="0"/>
              <a:t> no </a:t>
            </a:r>
            <a:r>
              <a:rPr lang="en-US" dirty="0" err="1" smtClean="0"/>
              <a:t>atendimento</a:t>
            </a:r>
            <a:r>
              <a:rPr lang="en-US" dirty="0" smtClean="0"/>
              <a:t> de </a:t>
            </a:r>
            <a:r>
              <a:rPr lang="en-US" dirty="0" err="1" smtClean="0"/>
              <a:t>pedidos</a:t>
            </a:r>
            <a:r>
              <a:rPr lang="en-US" dirty="0" smtClean="0"/>
              <a:t> (SIC), </a:t>
            </a:r>
            <a:r>
              <a:rPr lang="en-US" dirty="0" err="1" smtClean="0"/>
              <a:t>pois</a:t>
            </a:r>
            <a:r>
              <a:rPr lang="en-US" dirty="0" smtClean="0"/>
              <a:t> o </a:t>
            </a:r>
            <a:r>
              <a:rPr lang="en-US" dirty="0" err="1" smtClean="0"/>
              <a:t>cidadão</a:t>
            </a:r>
            <a:r>
              <a:rPr lang="en-US" dirty="0" smtClean="0"/>
              <a:t> </a:t>
            </a:r>
            <a:r>
              <a:rPr lang="en-US" dirty="0" err="1" smtClean="0"/>
              <a:t>encontra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demandar</a:t>
            </a:r>
            <a:r>
              <a:rPr lang="en-US" dirty="0" smtClean="0"/>
              <a:t> a </a:t>
            </a:r>
            <a:r>
              <a:rPr lang="en-US" dirty="0" err="1" smtClean="0"/>
              <a:t>administração</a:t>
            </a:r>
            <a:r>
              <a:rPr lang="en-US" dirty="0" smtClean="0"/>
              <a:t>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502920"/>
            <a:ext cx="12191695" cy="63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Princípios aplicados ao Portal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Princípios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822960"/>
            <a:ext cx="5394960" cy="5166360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6035040" y="822960"/>
            <a:ext cx="5394960" cy="5166360"/>
          </a:xfrm>
          <a:prstGeom prst="round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60120" y="960120"/>
            <a:ext cx="5029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B1F3B"/>
                </a:solidFill>
                <a:latin typeface="Calibri"/>
              </a:rPr>
              <a:t>Constitucionais (base)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120" y="1325880"/>
            <a:ext cx="50292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Publicidade e moralidade (art. 37).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Direito de acesso à informação (art. 5º, XXXIII).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Proteção à intimidade e vida privada (art. 5º, X).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Gestão documental e acesso a arquivos (art. 216, §2º).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3640" y="960120"/>
            <a:ext cx="50292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B1F3B"/>
                </a:solidFill>
                <a:latin typeface="Calibri"/>
              </a:rPr>
              <a:t>Desdobramentos práticos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3640" y="1325880"/>
            <a:ext cx="50292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Linguagem cidadã e acessibilidade.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Rastreabilidade: fonte do dado, data e sistema de origem.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Integridade: evitar inconsistências entre relatórios e bases.</a:t>
            </a:r>
          </a:p>
          <a:p>
            <a:pPr>
              <a:lnSpc>
                <a:spcPct val="115000"/>
              </a:lnSpc>
              <a:spcAft>
                <a:spcPts val="200"/>
              </a:spcAft>
              <a:defRPr sz="1400">
                <a:solidFill>
                  <a:srgbClr val="374151"/>
                </a:solidFill>
                <a:latin typeface="Calibri"/>
              </a:defRPr>
            </a:pPr>
            <a:r>
              <a:t>• Equilíbrio LAI × LGPD: transparência sem expor dados pessoais.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02920"/>
            <a:ext cx="12192000" cy="635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1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tIns="73152" rtlCol="0" anchor="ctr"/>
          <a:lstStyle/>
          <a:p>
            <a:pPr algn="l"/>
            <a:r>
              <a:rPr sz="1800" b="1">
                <a:solidFill>
                  <a:srgbClr val="FFFFFF"/>
                </a:solidFill>
                <a:latin typeface="Calibri"/>
              </a:rPr>
              <a:t>Mapa mental: LAI × LGPD × Ouvidoria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000">
                <a:solidFill>
                  <a:srgbClr val="E5E7EB"/>
                </a:solidFill>
                <a:latin typeface="Calibri"/>
              </a:rPr>
              <a:t>Princípios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60120" y="1463040"/>
            <a:ext cx="3246120" cy="868680"/>
          </a:xfrm>
          <a:prstGeom prst="roundRect">
            <a:avLst/>
          </a:prstGeom>
          <a:solidFill>
            <a:srgbClr val="0E7C86"/>
          </a:solidFill>
          <a:ln>
            <a:solidFill>
              <a:srgbClr val="0E7C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  <a:latin typeface="Calibri"/>
              </a:defRPr>
            </a:pPr>
            <a:r>
              <a:t>Transparência</a:t>
            </a:r>
            <a:br/>
            <a:r>
              <a:t>Ativa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160520" y="1664208"/>
            <a:ext cx="640080" cy="457200"/>
          </a:xfrm>
          <a:prstGeom prst="rightArrow">
            <a:avLst/>
          </a:prstGeom>
          <a:solidFill>
            <a:srgbClr val="6B72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4526280" y="1463040"/>
            <a:ext cx="3246120" cy="868680"/>
          </a:xfrm>
          <a:prstGeom prst="roundRect">
            <a:avLst/>
          </a:prstGeom>
          <a:solidFill>
            <a:srgbClr val="1E4E8C"/>
          </a:solidFill>
          <a:ln>
            <a:solidFill>
              <a:srgbClr val="1E4E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  <a:latin typeface="Calibri"/>
              </a:defRPr>
            </a:pPr>
            <a:r>
              <a:t>Portal da</a:t>
            </a:r>
            <a:br/>
            <a:r>
              <a:t>Transparência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726679" y="1664208"/>
            <a:ext cx="640080" cy="457200"/>
          </a:xfrm>
          <a:prstGeom prst="rightArrow">
            <a:avLst/>
          </a:prstGeom>
          <a:solidFill>
            <a:srgbClr val="6B72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8092440" y="1463040"/>
            <a:ext cx="3246120" cy="868680"/>
          </a:xfrm>
          <a:prstGeom prst="roundRect">
            <a:avLst/>
          </a:prstGeom>
          <a:solidFill>
            <a:srgbClr val="1D7A4D"/>
          </a:solidFill>
          <a:ln>
            <a:solidFill>
              <a:srgbClr val="1D7A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  <a:latin typeface="Calibri"/>
              </a:defRPr>
            </a:pPr>
            <a:r>
              <a:t>Controle Social</a:t>
            </a:r>
            <a:br/>
            <a:r>
              <a:t>+ Órgãos de Controle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743200"/>
            <a:ext cx="1078992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>
                <a:solidFill>
                  <a:srgbClr val="374151"/>
                </a:solidFill>
                <a:latin typeface="Calibri"/>
              </a:defRPr>
            </a:pPr>
            <a:r>
              <a:t>Ideia-chave: Transparência é processo contínuo (geração → publicação → uso → melhoria).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63040" y="3657600"/>
            <a:ext cx="3200400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63040" y="3657600"/>
            <a:ext cx="3200400" cy="274320"/>
          </a:xfrm>
          <a:prstGeom prst="rect">
            <a:avLst/>
          </a:prstGeom>
          <a:solidFill>
            <a:srgbClr val="D46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463040" y="4005072"/>
            <a:ext cx="3200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1">
                <a:solidFill>
                  <a:srgbClr val="0B1F3B"/>
                </a:solidFill>
                <a:latin typeface="Calibri"/>
              </a:defRPr>
            </a:pPr>
            <a:r>
              <a:t>LAI</a:t>
            </a:r>
            <a:br/>
            <a:r>
              <a:t>(acesso)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0" y="3657600"/>
            <a:ext cx="3200400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5029200" y="3657600"/>
            <a:ext cx="3200400" cy="274320"/>
          </a:xfrm>
          <a:prstGeom prst="rect">
            <a:avLst/>
          </a:prstGeom>
          <a:solidFill>
            <a:srgbClr val="3741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029200" y="4005072"/>
            <a:ext cx="3200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1">
                <a:solidFill>
                  <a:srgbClr val="0B1F3B"/>
                </a:solidFill>
                <a:latin typeface="Calibri"/>
              </a:defRPr>
            </a:pPr>
            <a:r>
              <a:t>LGPD</a:t>
            </a:r>
            <a:br/>
            <a:r>
              <a:t>(proteção)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595360" y="3657600"/>
            <a:ext cx="3200400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8595360" y="3657600"/>
            <a:ext cx="3200400" cy="274320"/>
          </a:xfrm>
          <a:prstGeom prst="rect">
            <a:avLst/>
          </a:prstGeom>
          <a:solidFill>
            <a:srgbClr val="0E7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8595360" y="4005072"/>
            <a:ext cx="3200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1">
                <a:solidFill>
                  <a:srgbClr val="0B1F3B"/>
                </a:solidFill>
                <a:latin typeface="Calibri"/>
              </a:defRPr>
            </a:pPr>
            <a:r>
              <a:t>Ouvidoria</a:t>
            </a:r>
            <a:br/>
            <a:r>
              <a:t>(escuta)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548640" y="6601968"/>
            <a:ext cx="8229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>
                <a:solidFill>
                  <a:srgbClr val="6B7280"/>
                </a:solidFill>
                <a:latin typeface="Calibri"/>
              </a:rPr>
              <a:t>Curso Ouvidoria, e‑SIC, Portal e LGPD • Módulo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612880" y="6601968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B7280"/>
                </a:solidFill>
                <a:latin typeface="Calibri"/>
              </a:rPr>
              <a:t>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10559143" cy="1143000"/>
          </a:xfrm>
        </p:spPr>
        <p:txBody>
          <a:bodyPr>
            <a:normAutofit/>
          </a:bodyPr>
          <a:lstStyle/>
          <a:p>
            <a:r>
              <a:rPr dirty="0" err="1">
                <a:solidFill>
                  <a:srgbClr val="FF0000"/>
                </a:solidFill>
              </a:rPr>
              <a:t>Caso</a:t>
            </a:r>
            <a:r>
              <a:rPr dirty="0">
                <a:solidFill>
                  <a:srgbClr val="FF0000"/>
                </a:solidFill>
              </a:rPr>
              <a:t> real </a:t>
            </a:r>
            <a:r>
              <a:rPr lang="pt-BR" dirty="0" smtClean="0">
                <a:solidFill>
                  <a:srgbClr val="FF0000"/>
                </a:solidFill>
              </a:rPr>
              <a:t>-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Princípios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constitucionais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Personagem: Controlador interno recém-nomeado em um município pequeno.</a:t>
            </a:r>
          </a:p>
          <a:p>
            <a:pPr>
              <a:defRPr sz="2000"/>
            </a:pPr>
            <a:r>
              <a:t>Situação: denúncias de “gastos misteriosos” e respostas vagas ao cidadão.</a:t>
            </a:r>
          </a:p>
          <a:p>
            <a:pPr>
              <a:defRPr sz="2000"/>
            </a:pPr>
            <a:r>
              <a:t>Virada: ao aplicar publicidade/eficiência, ele cria regra: cada gasto publicado com objeto claro, data e fonte do sistema.</a:t>
            </a:r>
          </a:p>
          <a:p>
            <a:pPr>
              <a:defRPr sz="2000"/>
            </a:pPr>
            <a:r>
              <a:t>Resultado: cai o volume de pedidos repetidos e as discussões internas passam a ser baseadas em evidências, não em versões.</a:t>
            </a:r>
          </a:p>
          <a:p>
            <a:pPr>
              <a:defRPr sz="2000"/>
            </a:pPr>
            <a:r>
              <a:t>Lição: publicidade é regra; sigilo é exceção motivada. Transparência é prevenção.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4875</Words>
  <Application>Microsoft Office PowerPoint</Application>
  <PresentationFormat>Personalizar</PresentationFormat>
  <Paragraphs>486</Paragraphs>
  <Slides>48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Caso real - Princípios constitucionais</vt:lpstr>
      <vt:lpstr>Slide 10</vt:lpstr>
      <vt:lpstr>Slide 11</vt:lpstr>
      <vt:lpstr>Slide 12</vt:lpstr>
      <vt:lpstr>Caso real - Lei de Acesso à Informação (LAI)</vt:lpstr>
      <vt:lpstr>Slide 14</vt:lpstr>
      <vt:lpstr>Slide 15</vt:lpstr>
      <vt:lpstr>Caso real Transparência ativa x passiva (e‑SIC)</vt:lpstr>
      <vt:lpstr>Slide 17</vt:lpstr>
      <vt:lpstr>Slide 18</vt:lpstr>
      <vt:lpstr>Slide 19</vt:lpstr>
      <vt:lpstr>Slide 20</vt:lpstr>
      <vt:lpstr>Slide 21</vt:lpstr>
      <vt:lpstr>Slide 22</vt:lpstr>
      <vt:lpstr>Caso real  Informações de divulgação obrigatória</vt:lpstr>
      <vt:lpstr>Slide 24</vt:lpstr>
      <vt:lpstr>Slide 25</vt:lpstr>
      <vt:lpstr>Slide 26</vt:lpstr>
      <vt:lpstr>Slide 27</vt:lpstr>
      <vt:lpstr>Caso real  Responsabilidades na gestão da informação</vt:lpstr>
      <vt:lpstr>Slide 29</vt:lpstr>
      <vt:lpstr>Caso real  Obrigatoriedade do Portal da Transparência</vt:lpstr>
      <vt:lpstr>Slide 31</vt:lpstr>
      <vt:lpstr>Slide 32</vt:lpstr>
      <vt:lpstr>Slide 33</vt:lpstr>
      <vt:lpstr>Caso real - Dados abertos</vt:lpstr>
      <vt:lpstr>Slide 35</vt:lpstr>
      <vt:lpstr>Slide 36</vt:lpstr>
      <vt:lpstr>Slide 37</vt:lpstr>
      <vt:lpstr>Caso real - Indicadores de transparência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Caso real - Boas práticas na publicação</vt:lpstr>
      <vt:lpstr>Slide 47</vt:lpstr>
      <vt:lpstr>Slide 48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>generated using python-pptx</dc:description>
  <cp:lastModifiedBy>devaldojr</cp:lastModifiedBy>
  <cp:revision>89</cp:revision>
  <dcterms:created xsi:type="dcterms:W3CDTF">2013-01-27T09:14:16Z</dcterms:created>
  <dcterms:modified xsi:type="dcterms:W3CDTF">2026-06-08T20:22:33Z</dcterms:modified>
  <cp:category/>
</cp:coreProperties>
</file>