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devaldojr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40714"/>
            <a:ext cx="6858000" cy="1003352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Módulo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2
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Intersecções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e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Conflitos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48840"/>
            <a:ext cx="68580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dirty="0">
                <a:solidFill>
                  <a:srgbClr val="FFFFFF"/>
                </a:solidFill>
                <a:latin typeface="Aptos"/>
              </a:rPr>
              <a:t>Portal, LGPD e </a:t>
            </a:r>
            <a:r>
              <a:rPr sz="2200" dirty="0" err="1">
                <a:solidFill>
                  <a:srgbClr val="FFFFFF"/>
                </a:solidFill>
                <a:latin typeface="Aptos"/>
              </a:rPr>
              <a:t>Ouvidoria</a:t>
            </a:r>
            <a:endParaRPr sz="22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880360"/>
            <a:ext cx="6858000" cy="2185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300" dirty="0">
                <a:solidFill>
                  <a:srgbClr val="EBF1FF"/>
                </a:solidFill>
                <a:latin typeface="Aptos"/>
              </a:rPr>
              <a:t>Aula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expositiva</a:t>
            </a:r>
            <a:r>
              <a:rPr sz="1300" dirty="0">
                <a:solidFill>
                  <a:srgbClr val="EBF1FF"/>
                </a:solidFill>
                <a:latin typeface="Aptos"/>
              </a:rPr>
              <a:t> +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estudos</a:t>
            </a:r>
            <a:r>
              <a:rPr sz="1300" dirty="0">
                <a:solidFill>
                  <a:srgbClr val="EBF1FF"/>
                </a:solidFill>
                <a:latin typeface="Aptos"/>
              </a:rPr>
              <a:t> de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caso</a:t>
            </a:r>
            <a:r>
              <a:rPr sz="1300" dirty="0">
                <a:solidFill>
                  <a:srgbClr val="EBF1FF"/>
                </a:solidFill>
                <a:latin typeface="Aptos"/>
              </a:rPr>
              <a:t> +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oficina</a:t>
            </a:r>
            <a:r>
              <a:rPr sz="1300" dirty="0">
                <a:solidFill>
                  <a:srgbClr val="EBF1FF"/>
                </a:solidFill>
                <a:latin typeface="Aptos"/>
              </a:rPr>
              <a:t>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prática</a:t>
            </a:r>
            <a:r>
              <a:rPr sz="1300" dirty="0">
                <a:solidFill>
                  <a:srgbClr val="EBF1FF"/>
                </a:solidFill>
                <a:latin typeface="Aptos"/>
              </a:rPr>
              <a:t> |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duração</a:t>
            </a:r>
            <a:r>
              <a:rPr sz="1300" dirty="0">
                <a:solidFill>
                  <a:srgbClr val="EBF1FF"/>
                </a:solidFill>
                <a:latin typeface="Aptos"/>
              </a:rPr>
              <a:t>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aproximada</a:t>
            </a:r>
            <a:r>
              <a:rPr sz="1300" dirty="0">
                <a:solidFill>
                  <a:srgbClr val="EBF1FF"/>
                </a:solidFill>
                <a:latin typeface="Aptos"/>
              </a:rPr>
              <a:t>: 3 </a:t>
            </a:r>
            <a:r>
              <a:rPr sz="1300" dirty="0" err="1">
                <a:solidFill>
                  <a:srgbClr val="EBF1FF"/>
                </a:solidFill>
                <a:latin typeface="Aptos"/>
              </a:rPr>
              <a:t>horas</a:t>
            </a:r>
            <a:endParaRPr sz="13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8120" y="77724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51475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Hierarquia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Normas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>
                <a:solidFill>
                  <a:srgbClr val="EBF1FF"/>
                </a:solidFill>
                <a:latin typeface="Aptos"/>
              </a:rPr>
              <a:t>LAI e LGPD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não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se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anulam</a:t>
            </a:r>
            <a:r>
              <a:rPr sz="1500" dirty="0">
                <a:solidFill>
                  <a:srgbClr val="EBF1FF"/>
                </a:solidFill>
                <a:latin typeface="Aptos"/>
              </a:rPr>
              <a:t>: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devem</a:t>
            </a:r>
            <a:r>
              <a:rPr sz="1500" dirty="0">
                <a:solidFill>
                  <a:srgbClr val="EBF1FF"/>
                </a:solidFill>
                <a:latin typeface="Aptos"/>
              </a:rPr>
              <a:t> ser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interpretadas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sistematicamente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567" y="4782509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🏛️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1923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Hierarquia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Normas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695575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Constituição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sustenta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simultaneamente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à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intimidade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vida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privada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A LAI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organiza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direito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; a LGPD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disciplina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tratamento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Normas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gerais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leis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locais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decretos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regulamentos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orientações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compatibilizados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Conflitos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aparentes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exigem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motivação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base legal,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finalidade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pública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minimização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segurança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administrativa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virar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fluxo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decide,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prazo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evidência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🏛️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440512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/>
              <a:t>Ideia-</a:t>
            </a:r>
            <a:r>
              <a:rPr dirty="0" err="1"/>
              <a:t>chave</a:t>
            </a:r>
            <a:r>
              <a:rPr dirty="0"/>
              <a:t>: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houver</a:t>
            </a:r>
            <a:r>
              <a:rPr dirty="0"/>
              <a:t> </a:t>
            </a:r>
            <a:r>
              <a:rPr dirty="0" err="1"/>
              <a:t>dúvida</a:t>
            </a:r>
            <a:r>
              <a:rPr dirty="0"/>
              <a:t>,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decida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impulso</a:t>
            </a:r>
            <a:r>
              <a:rPr dirty="0"/>
              <a:t>: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 smtClean="0"/>
              <a:t>faça</a:t>
            </a:r>
            <a:r>
              <a:rPr dirty="0" smtClean="0"/>
              <a:t> </a:t>
            </a:r>
            <a:r>
              <a:rPr dirty="0" err="1"/>
              <a:t>ponderação</a:t>
            </a:r>
            <a:r>
              <a:rPr dirty="0"/>
              <a:t> </a:t>
            </a:r>
            <a:r>
              <a:rPr dirty="0" err="1"/>
              <a:t>documentada</a:t>
            </a:r>
            <a:r>
              <a:rPr dirty="0"/>
              <a:t> e </a:t>
            </a:r>
            <a:r>
              <a:rPr dirty="0" err="1"/>
              <a:t>envolva</a:t>
            </a:r>
            <a:r>
              <a:rPr dirty="0"/>
              <a:t> a </a:t>
            </a:r>
            <a:r>
              <a:rPr dirty="0" err="1"/>
              <a:t>instância</a:t>
            </a:r>
            <a:r>
              <a:rPr dirty="0"/>
              <a:t> </a:t>
            </a:r>
            <a:r>
              <a:rPr dirty="0" err="1"/>
              <a:t>competente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>
                <a:solidFill>
                  <a:srgbClr val="081D30"/>
                </a:solidFill>
                <a:latin typeface="Aptos"/>
              </a:rPr>
              <a:t>Como resolver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conflito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aparente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normas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Identifique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direito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jogo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privacidade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dados,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segurança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sigilo</a:t>
            </a:r>
            <a:r>
              <a:rPr sz="1100" dirty="0">
                <a:solidFill>
                  <a:srgbClr val="505663"/>
                </a:solidFill>
                <a:latin typeface="Aptos"/>
              </a:rPr>
              <a:t> legal. Localize a base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normativa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Constituição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LAI, LGPD, lei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específica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decreto</a:t>
            </a:r>
            <a:r>
              <a:rPr sz="1100" dirty="0">
                <a:solidFill>
                  <a:srgbClr val="505663"/>
                </a:solidFill>
                <a:latin typeface="Aptos"/>
              </a:rPr>
              <a:t>/local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regulamento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Aplique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proporcionalidade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adequação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menor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restrição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possível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Produza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motivada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: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será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entregue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protegido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tarjado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agregado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Padronize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precedentes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casos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repetidos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virar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orientação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interna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📚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473404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/>
              <a:t>Ideia-</a:t>
            </a:r>
            <a:r>
              <a:rPr dirty="0" err="1"/>
              <a:t>chave</a:t>
            </a:r>
            <a:r>
              <a:rPr dirty="0"/>
              <a:t>: A </a:t>
            </a:r>
            <a:r>
              <a:rPr dirty="0" err="1"/>
              <a:t>hierarquia</a:t>
            </a:r>
            <a:r>
              <a:rPr dirty="0"/>
              <a:t> </a:t>
            </a:r>
            <a:r>
              <a:rPr dirty="0" err="1"/>
              <a:t>ajuda</a:t>
            </a:r>
            <a:r>
              <a:rPr dirty="0"/>
              <a:t>, </a:t>
            </a:r>
            <a:r>
              <a:rPr dirty="0" err="1"/>
              <a:t>mas</a:t>
            </a:r>
            <a:r>
              <a:rPr dirty="0"/>
              <a:t> o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ponderação</a:t>
            </a:r>
            <a:r>
              <a:rPr dirty="0"/>
              <a:t> é 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sustenta</a:t>
            </a:r>
            <a:r>
              <a:rPr dirty="0"/>
              <a:t> a </a:t>
            </a:r>
            <a:r>
              <a:rPr dirty="0" err="1"/>
              <a:t>decisão</a:t>
            </a:r>
            <a:r>
              <a:rPr dirty="0"/>
              <a:t> </a:t>
            </a:r>
            <a:r>
              <a:rPr dirty="0" err="1"/>
              <a:t>concreta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1923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A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resposta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citava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só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uma</a:t>
            </a:r>
            <a:r>
              <a:rPr b="1" dirty="0">
                <a:solidFill>
                  <a:srgbClr val="005768"/>
                </a:solidFill>
                <a:latin typeface="Aptos"/>
              </a:rPr>
              <a:t> lei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🏛️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cidadão pediu cópia de documentos sobre um programa municipal.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área técnica negou tudo usando apenas a palavra “LGPD”, sem explicar o motivo.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recurso chegou à Ouvidoria: havia partes públicas e partes com dados pessoais de terceiros.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Procuradoria orientou resposta parcial, com tarja e fundamentação em LAI e LGPD.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órgão entregou o que era público e motivou o que foi protegido.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51142" y="4206240"/>
            <a:ext cx="5315362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Lição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: </a:t>
            </a:r>
            <a:r>
              <a:rPr dirty="0" err="1"/>
              <a:t>Normas</a:t>
            </a:r>
            <a:r>
              <a:rPr dirty="0"/>
              <a:t> </a:t>
            </a:r>
            <a:r>
              <a:rPr dirty="0" err="1"/>
              <a:t>devem</a:t>
            </a:r>
            <a:r>
              <a:rPr dirty="0"/>
              <a:t> ser </a:t>
            </a:r>
            <a:r>
              <a:rPr dirty="0" err="1"/>
              <a:t>harmonizadas</a:t>
            </a:r>
            <a:r>
              <a:rPr dirty="0"/>
              <a:t>; </a:t>
            </a:r>
            <a:r>
              <a:rPr dirty="0" err="1"/>
              <a:t>negar</a:t>
            </a:r>
            <a:r>
              <a:rPr dirty="0"/>
              <a:t> </a:t>
            </a:r>
            <a:r>
              <a:rPr dirty="0" err="1"/>
              <a:t>genericamente</a:t>
            </a:r>
            <a:r>
              <a:rPr dirty="0"/>
              <a:t>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smtClean="0"/>
              <a:t>com </a:t>
            </a:r>
            <a:r>
              <a:rPr dirty="0"/>
              <a:t>base </a:t>
            </a:r>
            <a:r>
              <a:rPr dirty="0" err="1"/>
              <a:t>na</a:t>
            </a:r>
            <a:r>
              <a:rPr dirty="0"/>
              <a:t> LGPD </a:t>
            </a:r>
            <a:r>
              <a:rPr dirty="0" err="1"/>
              <a:t>fragiliza</a:t>
            </a:r>
            <a:r>
              <a:rPr dirty="0"/>
              <a:t> a </a:t>
            </a:r>
            <a:r>
              <a:rPr dirty="0" err="1"/>
              <a:t>decisão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51475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Tratamento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de Dados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na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Ouvidoria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>
                <a:solidFill>
                  <a:srgbClr val="EBF1FF"/>
                </a:solidFill>
                <a:latin typeface="Aptos"/>
              </a:rPr>
              <a:t>A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Ouvidoria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trata</a:t>
            </a:r>
            <a:r>
              <a:rPr sz="1500" dirty="0">
                <a:solidFill>
                  <a:srgbClr val="EBF1FF"/>
                </a:solidFill>
                <a:latin typeface="Aptos"/>
              </a:rPr>
              <a:t> dados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sensíveis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da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relação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cidadão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–Estado.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36460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🗣️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833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Tratamento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Dados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na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Ouvidoria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Manifestações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podem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identificação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relatos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dados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terceiros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documentos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sensíveis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coleta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mínima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peça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apenas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necessário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apurar</a:t>
            </a:r>
            <a:r>
              <a:rPr sz="1100" dirty="0">
                <a:solidFill>
                  <a:srgbClr val="505663"/>
                </a:solidFill>
                <a:latin typeface="Aptos"/>
              </a:rPr>
              <a:t>, responder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encaminhar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perfil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trilha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auditoria.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Compartilhamentos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áreas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técnicas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precisam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respeitar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finalidade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sigilo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manifestante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Prazos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respostas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arquivamento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padronizados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rastreáveis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🗣️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526032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/>
              <a:t>Ideia-</a:t>
            </a:r>
            <a:r>
              <a:rPr dirty="0" err="1"/>
              <a:t>chave</a:t>
            </a:r>
            <a:r>
              <a:rPr dirty="0"/>
              <a:t>: </a:t>
            </a:r>
            <a:r>
              <a:rPr dirty="0" err="1"/>
              <a:t>Ouvidoria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é </a:t>
            </a:r>
            <a:r>
              <a:rPr dirty="0" err="1"/>
              <a:t>caixa</a:t>
            </a:r>
            <a:r>
              <a:rPr dirty="0"/>
              <a:t> de </a:t>
            </a:r>
            <a:r>
              <a:rPr dirty="0" err="1"/>
              <a:t>entrada</a:t>
            </a:r>
            <a:r>
              <a:rPr dirty="0"/>
              <a:t> informal: é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institucional</a:t>
            </a:r>
            <a:r>
              <a:rPr dirty="0"/>
              <a:t> de </a:t>
            </a:r>
            <a:r>
              <a:rPr dirty="0" err="1"/>
              <a:t>tratamento</a:t>
            </a:r>
            <a:r>
              <a:rPr dirty="0"/>
              <a:t> de </a:t>
            </a:r>
            <a:r>
              <a:rPr dirty="0" err="1"/>
              <a:t>informação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02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Fluxo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seguro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tratamento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na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Ouvidoria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Receber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coletar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apenas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necessário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canal,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prazo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protocolo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Triar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classificar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manifestação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risco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competência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sigilo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Encaminhar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enviar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apenas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fatos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documentos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indispensáveis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área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responsável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. Responder: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linguagem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clara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expor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terceiros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registro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fundamentos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Arquivar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manter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histórico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prazos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base legal,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descarte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cabível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🔄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440512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A proteção começa na coleta e continua até o arquivamento.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7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569" y="4955756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A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manifestação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virou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boato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interno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🗣️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Um servidor registrou reclamação sobre atendimento e juntou documentos pessoais.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relato foi encaminhado por e-mail para várias áreas, sem restrição de acesso.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Em poucos dias, pessoas que não atuavam no caso conheciam detalhes da manifestação.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Ouvidoria reformulou o fluxo: triagem, classificação, acesso por perfil e registro de encaminhamentos.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caso ensinou que boa intenção sem processo também gera risco.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74520" y="4206240"/>
            <a:ext cx="5670925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Lição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: </a:t>
            </a:r>
            <a:r>
              <a:rPr dirty="0" err="1"/>
              <a:t>Encaminhe</a:t>
            </a:r>
            <a:r>
              <a:rPr dirty="0"/>
              <a:t> </a:t>
            </a:r>
            <a:r>
              <a:rPr dirty="0" err="1"/>
              <a:t>apenas</a:t>
            </a:r>
            <a:r>
              <a:rPr dirty="0"/>
              <a:t> o </a:t>
            </a:r>
            <a:r>
              <a:rPr dirty="0" err="1"/>
              <a:t>necessário</a:t>
            </a:r>
            <a:r>
              <a:rPr dirty="0"/>
              <a:t>,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quem</a:t>
            </a:r>
            <a:r>
              <a:rPr dirty="0"/>
              <a:t> </a:t>
            </a:r>
            <a:r>
              <a:rPr dirty="0" err="1"/>
              <a:t>precisa</a:t>
            </a:r>
            <a:r>
              <a:rPr dirty="0"/>
              <a:t> </a:t>
            </a:r>
            <a:r>
              <a:rPr dirty="0" err="1"/>
              <a:t>atuar</a:t>
            </a:r>
            <a:r>
              <a:rPr dirty="0"/>
              <a:t>,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 smtClean="0"/>
              <a:t>mantendo</a:t>
            </a:r>
            <a:r>
              <a:rPr dirty="0" smtClean="0"/>
              <a:t> </a:t>
            </a:r>
            <a:r>
              <a:rPr dirty="0" err="1"/>
              <a:t>registro</a:t>
            </a:r>
            <a:r>
              <a:rPr dirty="0"/>
              <a:t> e </a:t>
            </a:r>
            <a:r>
              <a:rPr dirty="0" err="1"/>
              <a:t>controle</a:t>
            </a:r>
            <a:r>
              <a:rPr dirty="0"/>
              <a:t> de </a:t>
            </a:r>
            <a:r>
              <a:rPr dirty="0" err="1"/>
              <a:t>acesso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51475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Proteção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ao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Denunciante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de Boa-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fé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>
                <a:solidFill>
                  <a:srgbClr val="EBF1FF"/>
                </a:solidFill>
                <a:latin typeface="Aptos"/>
              </a:rPr>
              <a:t>A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confiança</a:t>
            </a:r>
            <a:r>
              <a:rPr sz="1500" dirty="0">
                <a:solidFill>
                  <a:srgbClr val="EBF1FF"/>
                </a:solidFill>
                <a:latin typeface="Aptos"/>
              </a:rPr>
              <a:t> no canal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depende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da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proteção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real contra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retaliação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683833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🛡️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" y="4773168"/>
            <a:ext cx="640080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dirty="0" err="1">
                <a:solidFill>
                  <a:srgbClr val="FFFFFF"/>
                </a:solidFill>
                <a:latin typeface="Aptos"/>
              </a:rPr>
              <a:t>Curso</a:t>
            </a:r>
            <a:r>
              <a:rPr sz="800" dirty="0">
                <a:solidFill>
                  <a:srgbClr val="FFFFFF"/>
                </a:solidFill>
                <a:latin typeface="Aptos"/>
              </a:rPr>
              <a:t> </a:t>
            </a:r>
            <a:r>
              <a:rPr sz="800" dirty="0" err="1">
                <a:solidFill>
                  <a:srgbClr val="FFFFFF"/>
                </a:solidFill>
                <a:latin typeface="Aptos"/>
              </a:rPr>
              <a:t>Ouvidoria</a:t>
            </a:r>
            <a:r>
              <a:rPr sz="800" dirty="0">
                <a:solidFill>
                  <a:srgbClr val="FFFFFF"/>
                </a:solidFill>
                <a:latin typeface="Aptos"/>
              </a:rPr>
              <a:t>, e-SIC, Portal e LGPD • </a:t>
            </a:r>
            <a:r>
              <a:rPr sz="800" dirty="0" err="1">
                <a:solidFill>
                  <a:srgbClr val="FFFFFF"/>
                </a:solidFill>
                <a:latin typeface="Aptos"/>
              </a:rPr>
              <a:t>Módulo</a:t>
            </a:r>
            <a:r>
              <a:rPr sz="800" dirty="0">
                <a:solidFill>
                  <a:srgbClr val="FFFFFF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Proteção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ao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Denunciante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Boa-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fé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884088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Denúncias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só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florescem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cidadão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servidor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confia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sua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será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preservada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Boa-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fé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significa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relatar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fato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intenção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legítima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ainda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apuração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depois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confirme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tudo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envolve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sigilo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restrição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separação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entre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relato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gestão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risco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retaliação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denúncia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triada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plausibilidade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materialidade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competência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órgão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Evite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expor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denunciante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no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desnecessariamente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🛡️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4187952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Sem proteção, o canal vira fachada; com proteção, vira instrumento de integridade.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809206" y="167137"/>
            <a:ext cx="485938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69" hangingPunct="0">
              <a:defRPr/>
            </a:pPr>
            <a:r>
              <a:rPr lang="pt-BR" b="1" kern="0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/>
              </a:rPr>
              <a:t>Devaldo Gilini Junior</a:t>
            </a:r>
            <a:endParaRPr lang="pt-BR" b="1" kern="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30123" y="444136"/>
            <a:ext cx="6473351" cy="42550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t-BR" sz="800" b="1" dirty="0" smtClean="0"/>
              <a:t>Formação Acadêmica</a:t>
            </a:r>
            <a:endParaRPr lang="pt-BR" sz="800" dirty="0" smtClean="0"/>
          </a:p>
          <a:p>
            <a:pPr lvl="0"/>
            <a:r>
              <a:rPr lang="pt-BR" sz="800" b="1" dirty="0" smtClean="0"/>
              <a:t>MBA em Licitações e Contratos: Governança, Teoria e Prática</a:t>
            </a:r>
            <a:r>
              <a:rPr lang="pt-BR" sz="800" dirty="0" smtClean="0"/>
              <a:t> – Faculdade Polis </a:t>
            </a:r>
            <a:r>
              <a:rPr lang="pt-BR" sz="800" dirty="0" err="1" smtClean="0"/>
              <a:t>Civitas</a:t>
            </a:r>
            <a:r>
              <a:rPr lang="pt-BR" sz="800" dirty="0" smtClean="0"/>
              <a:t> em parceria com o Tribunal de Contas do Estado do Paraná – Concluído em 2024</a:t>
            </a:r>
          </a:p>
          <a:p>
            <a:pPr lvl="0"/>
            <a:r>
              <a:rPr lang="pt-BR" sz="800" b="1" dirty="0" smtClean="0"/>
              <a:t>Bacharel em Ciência Política</a:t>
            </a:r>
            <a:r>
              <a:rPr lang="pt-BR" sz="800" dirty="0" smtClean="0"/>
              <a:t> – UNINTER – Concluído em 2022</a:t>
            </a:r>
          </a:p>
          <a:p>
            <a:pPr lvl="0"/>
            <a:r>
              <a:rPr lang="pt-BR" sz="800" b="1" dirty="0" smtClean="0"/>
              <a:t>MBA em Assessoria Pública Municipal</a:t>
            </a:r>
            <a:r>
              <a:rPr lang="pt-BR" sz="800" dirty="0" smtClean="0"/>
              <a:t> – ISEAT – Concluído em 2020</a:t>
            </a:r>
          </a:p>
          <a:p>
            <a:pPr lvl="0"/>
            <a:r>
              <a:rPr lang="pt-BR" sz="800" b="1" dirty="0" smtClean="0"/>
              <a:t>MBA em Comunicação e Transparência Pública nos Município</a:t>
            </a:r>
            <a:r>
              <a:rPr lang="pt-BR" sz="800" dirty="0" smtClean="0"/>
              <a:t> – ISEAT – Concluído em 2020</a:t>
            </a:r>
          </a:p>
          <a:p>
            <a:pPr lvl="0"/>
            <a:r>
              <a:rPr lang="pt-BR" sz="800" b="1" dirty="0" smtClean="0"/>
              <a:t>MBA em Ciência Política</a:t>
            </a:r>
            <a:r>
              <a:rPr lang="pt-BR" sz="800" dirty="0" smtClean="0"/>
              <a:t> – ISEAT – Concluído em 2020</a:t>
            </a:r>
          </a:p>
          <a:p>
            <a:pPr lvl="0"/>
            <a:r>
              <a:rPr lang="pt-BR" sz="800" b="1" dirty="0" smtClean="0"/>
              <a:t>MBA em Gestão Legislativa Municipal</a:t>
            </a:r>
            <a:r>
              <a:rPr lang="pt-BR" sz="800" dirty="0" smtClean="0"/>
              <a:t> – ISEAT – Concluído em 2020</a:t>
            </a:r>
          </a:p>
          <a:p>
            <a:pPr lvl="0"/>
            <a:r>
              <a:rPr lang="pt-BR" sz="800" b="1" dirty="0" smtClean="0"/>
              <a:t>MBA em Redação Oficial no Município</a:t>
            </a:r>
            <a:r>
              <a:rPr lang="pt-BR" sz="800" dirty="0" smtClean="0"/>
              <a:t> – ISEAT – Concluído em 2020</a:t>
            </a:r>
          </a:p>
          <a:p>
            <a:pPr lvl="0"/>
            <a:r>
              <a:rPr lang="pt-BR" sz="800" b="1" dirty="0" smtClean="0"/>
              <a:t>Pós-Graduação em Gestão Legislativa Municipal </a:t>
            </a:r>
            <a:r>
              <a:rPr lang="pt-BR" sz="800" dirty="0" smtClean="0"/>
              <a:t>–</a:t>
            </a:r>
            <a:r>
              <a:rPr lang="pt-BR" sz="800" b="1" dirty="0" smtClean="0"/>
              <a:t> </a:t>
            </a:r>
            <a:r>
              <a:rPr lang="pt-BR" sz="800" dirty="0" smtClean="0"/>
              <a:t>ISEAT – Concluído em 2020</a:t>
            </a:r>
          </a:p>
          <a:p>
            <a:pPr lvl="0"/>
            <a:r>
              <a:rPr lang="pt-BR" sz="800" b="1" dirty="0" smtClean="0"/>
              <a:t>Pós-Graduação em Comunicação Pública</a:t>
            </a:r>
            <a:r>
              <a:rPr lang="pt-BR" sz="800" dirty="0" smtClean="0"/>
              <a:t> – AVM Faculdade Integrada – Concluído em 2015</a:t>
            </a:r>
          </a:p>
          <a:p>
            <a:pPr lvl="0"/>
            <a:r>
              <a:rPr lang="pt-BR" sz="800" b="1" dirty="0" smtClean="0"/>
              <a:t>Tecnólogo em Gestão Pública</a:t>
            </a:r>
            <a:r>
              <a:rPr lang="pt-BR" sz="800" dirty="0" smtClean="0"/>
              <a:t> – UNICESUMAR – Concluído em 2014</a:t>
            </a:r>
          </a:p>
          <a:p>
            <a:pPr lvl="0"/>
            <a:r>
              <a:rPr lang="pt-BR" sz="800" b="1" dirty="0" err="1" smtClean="0"/>
              <a:t>Master</a:t>
            </a:r>
            <a:r>
              <a:rPr lang="pt-BR" sz="800" b="1" dirty="0" smtClean="0"/>
              <a:t> em Jornalismo para Editores </a:t>
            </a:r>
            <a:r>
              <a:rPr lang="pt-BR" sz="800" dirty="0" smtClean="0"/>
              <a:t>–</a:t>
            </a:r>
            <a:r>
              <a:rPr lang="pt-BR" sz="800" b="1" dirty="0" smtClean="0"/>
              <a:t> </a:t>
            </a:r>
            <a:r>
              <a:rPr lang="pt-BR" sz="800" dirty="0" smtClean="0"/>
              <a:t>CEU e Universidade de </a:t>
            </a:r>
            <a:r>
              <a:rPr lang="pt-BR" sz="800" dirty="0" err="1" smtClean="0"/>
              <a:t>Navarra</a:t>
            </a:r>
            <a:r>
              <a:rPr lang="pt-BR" sz="800" dirty="0" smtClean="0"/>
              <a:t> – Concluído em 2000</a:t>
            </a:r>
          </a:p>
          <a:p>
            <a:pPr lvl="0"/>
            <a:r>
              <a:rPr lang="pt-BR" sz="800" b="1" dirty="0" smtClean="0"/>
              <a:t>Bacharel em Comunicação Social – Habilitação em Jornalismo </a:t>
            </a:r>
            <a:r>
              <a:rPr lang="pt-BR" sz="800" dirty="0" smtClean="0"/>
              <a:t>– UEL – Concluído em 1986 </a:t>
            </a:r>
          </a:p>
          <a:p>
            <a:endParaRPr lang="pt-BR" sz="800" b="1" dirty="0" smtClean="0"/>
          </a:p>
          <a:p>
            <a:r>
              <a:rPr lang="pt-BR" sz="800" b="1" dirty="0" smtClean="0"/>
              <a:t>Experiência Profissional Relevante</a:t>
            </a:r>
            <a:endParaRPr lang="pt-BR" sz="800" dirty="0" smtClean="0"/>
          </a:p>
          <a:p>
            <a:pPr lvl="0"/>
            <a:r>
              <a:rPr lang="pt-BR" sz="800" b="1" dirty="0" smtClean="0"/>
              <a:t>Professor e Palestrante em Temas de Gestão Pública Municipal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 smtClean="0"/>
              <a:t>▪ Atuação em formações internas e eventos voltados a servidores públicos.</a:t>
            </a:r>
            <a:br>
              <a:rPr lang="pt-BR" sz="800" dirty="0" smtClean="0"/>
            </a:br>
            <a:r>
              <a:rPr lang="pt-BR" sz="800" dirty="0" smtClean="0"/>
              <a:t>▪ Ênfase em temas como licitações, contratos, nova Lei nº. 14.133/2021, comunicação institucional, e políticas públicas.</a:t>
            </a:r>
          </a:p>
          <a:p>
            <a:r>
              <a:rPr lang="pt-BR" sz="800" dirty="0" smtClean="0"/>
              <a:t> </a:t>
            </a:r>
          </a:p>
          <a:p>
            <a:pPr lvl="0"/>
            <a:r>
              <a:rPr lang="pt-BR" sz="800" b="1" dirty="0" smtClean="0"/>
              <a:t>Servidor Público e Consultor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 smtClean="0"/>
              <a:t>▪ Experiência prática em câmaras municipais e processos administrativos.</a:t>
            </a:r>
            <a:br>
              <a:rPr lang="pt-BR" sz="800" dirty="0" smtClean="0"/>
            </a:br>
            <a:r>
              <a:rPr lang="pt-BR" sz="800" dirty="0" smtClean="0"/>
              <a:t>▪ Desenvolvimento de projetos de modernização institucional e capacitação de equipes.</a:t>
            </a:r>
            <a:br>
              <a:rPr lang="pt-BR" sz="800" dirty="0" smtClean="0"/>
            </a:br>
            <a:r>
              <a:rPr lang="pt-BR" sz="800" dirty="0" smtClean="0"/>
              <a:t>▪ Vivência com controle interno, assessoria legislativa, transparência e LGPD.</a:t>
            </a:r>
          </a:p>
          <a:p>
            <a:endParaRPr lang="pt-BR" sz="800" b="1" dirty="0" smtClean="0"/>
          </a:p>
          <a:p>
            <a:r>
              <a:rPr lang="pt-BR" sz="800" b="1" dirty="0" smtClean="0"/>
              <a:t>Temas de Atuação (Expertise)</a:t>
            </a:r>
            <a:endParaRPr lang="pt-BR" sz="800" dirty="0" smtClean="0"/>
          </a:p>
          <a:p>
            <a:r>
              <a:rPr lang="pt-BR" sz="800" dirty="0" smtClean="0"/>
              <a:t>✔ Licitações e Contratos Administrativos</a:t>
            </a:r>
            <a:br>
              <a:rPr lang="pt-BR" sz="800" dirty="0" smtClean="0"/>
            </a:br>
            <a:r>
              <a:rPr lang="pt-BR" sz="800" dirty="0" smtClean="0"/>
              <a:t>✔Nova Lei nº. 14.133/2021</a:t>
            </a:r>
            <a:br>
              <a:rPr lang="pt-BR" sz="800" dirty="0" smtClean="0"/>
            </a:br>
            <a:r>
              <a:rPr lang="pt-BR" sz="800" dirty="0" smtClean="0"/>
              <a:t>✔Comunicação Governamental e LGPD</a:t>
            </a:r>
            <a:br>
              <a:rPr lang="pt-BR" sz="800" dirty="0" smtClean="0"/>
            </a:br>
            <a:r>
              <a:rPr lang="pt-BR" sz="800" dirty="0" smtClean="0"/>
              <a:t>✔Estrutura e Funcionamento do Legislativo</a:t>
            </a:r>
            <a:br>
              <a:rPr lang="pt-BR" sz="800" dirty="0" smtClean="0"/>
            </a:br>
            <a:r>
              <a:rPr lang="pt-BR" sz="800" dirty="0" smtClean="0"/>
              <a:t>✔Gestão Pública e Governança</a:t>
            </a:r>
            <a:br>
              <a:rPr lang="pt-BR" sz="800" dirty="0" smtClean="0"/>
            </a:br>
            <a:r>
              <a:rPr lang="pt-BR" sz="800" dirty="0" smtClean="0"/>
              <a:t>✔Transparência Pública e Controle Interno</a:t>
            </a:r>
            <a:br>
              <a:rPr lang="pt-BR" sz="800" dirty="0" smtClean="0"/>
            </a:br>
            <a:r>
              <a:rPr lang="pt-BR" sz="800" dirty="0" smtClean="0"/>
              <a:t>✔ Formação de Pregoeiros e Comissão de Contratação</a:t>
            </a:r>
          </a:p>
          <a:p>
            <a:r>
              <a:rPr lang="pt-BR" sz="800" dirty="0" smtClean="0"/>
              <a:t>✔Comunicação Pública e Assessoria de Imprensa na área Política</a:t>
            </a:r>
            <a:endParaRPr lang="pt-BR" sz="8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" y="4773168"/>
            <a:ext cx="640080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dirty="0" err="1">
                <a:solidFill>
                  <a:srgbClr val="FFFFFF"/>
                </a:solidFill>
                <a:latin typeface="Aptos"/>
              </a:rPr>
              <a:t>Curso</a:t>
            </a:r>
            <a:r>
              <a:rPr sz="800" dirty="0">
                <a:solidFill>
                  <a:srgbClr val="FFFFFF"/>
                </a:solidFill>
                <a:latin typeface="Aptos"/>
              </a:rPr>
              <a:t> </a:t>
            </a:r>
            <a:r>
              <a:rPr sz="800" dirty="0" err="1">
                <a:solidFill>
                  <a:srgbClr val="FFFFFF"/>
                </a:solidFill>
                <a:latin typeface="Aptos"/>
              </a:rPr>
              <a:t>Ouvidoria</a:t>
            </a:r>
            <a:r>
              <a:rPr sz="800" dirty="0">
                <a:solidFill>
                  <a:srgbClr val="FFFFFF"/>
                </a:solidFill>
                <a:latin typeface="Aptos"/>
              </a:rPr>
              <a:t>, e-SIC, Portal e LGPD • </a:t>
            </a:r>
            <a:r>
              <a:rPr sz="800" dirty="0" err="1">
                <a:solidFill>
                  <a:srgbClr val="FFFFFF"/>
                </a:solidFill>
                <a:latin typeface="Aptos"/>
              </a:rPr>
              <a:t>Módulo</a:t>
            </a:r>
            <a:r>
              <a:rPr sz="800" dirty="0">
                <a:solidFill>
                  <a:srgbClr val="FFFFFF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>
                <a:solidFill>
                  <a:srgbClr val="081D30"/>
                </a:solidFill>
                <a:latin typeface="Aptos"/>
              </a:rPr>
              <a:t>Boas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práticas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denúncia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boa-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fé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Canal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claro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confiável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denunciar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serão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protegidos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Separação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conteúdo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reduza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circulação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dados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denunciante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restrito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somente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equipe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autorizada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visualiza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identificadores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Triagem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técnica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plausibilidade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competência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encaminhamento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adequado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contra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retaliação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atenção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especial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denúncias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servidores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🔐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4187952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A integridade depende de canal que funcione e de proteção que seja percebida.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" y="4773168"/>
            <a:ext cx="640080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dirty="0" err="1">
                <a:solidFill>
                  <a:srgbClr val="FFFFFF"/>
                </a:solidFill>
                <a:latin typeface="Aptos"/>
              </a:rPr>
              <a:t>Curso</a:t>
            </a:r>
            <a:r>
              <a:rPr sz="800" dirty="0">
                <a:solidFill>
                  <a:srgbClr val="FFFFFF"/>
                </a:solidFill>
                <a:latin typeface="Aptos"/>
              </a:rPr>
              <a:t> </a:t>
            </a:r>
            <a:r>
              <a:rPr sz="800" dirty="0" err="1">
                <a:solidFill>
                  <a:srgbClr val="FFFFFF"/>
                </a:solidFill>
                <a:latin typeface="Aptos"/>
              </a:rPr>
              <a:t>Ouvidoria</a:t>
            </a:r>
            <a:r>
              <a:rPr sz="800" dirty="0">
                <a:solidFill>
                  <a:srgbClr val="FFFFFF"/>
                </a:solidFill>
                <a:latin typeface="Aptos"/>
              </a:rPr>
              <a:t>, e-SIC, Portal e LGPD • </a:t>
            </a:r>
            <a:r>
              <a:rPr sz="800" dirty="0" err="1">
                <a:solidFill>
                  <a:srgbClr val="FFFFFF"/>
                </a:solidFill>
                <a:latin typeface="Aptos"/>
              </a:rPr>
              <a:t>Módulo</a:t>
            </a:r>
            <a:r>
              <a:rPr sz="800" dirty="0">
                <a:solidFill>
                  <a:srgbClr val="FFFFFF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A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denúncia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quase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revelou</a:t>
            </a:r>
            <a:r>
              <a:rPr b="1" dirty="0">
                <a:solidFill>
                  <a:srgbClr val="005768"/>
                </a:solidFill>
                <a:latin typeface="Aptos"/>
              </a:rPr>
              <a:t> o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denunciante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🛡️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Uma cidadã denunciou favorecimento em contrato local e pediu sigilo.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Na hora de encaminhar para apuração, o relato seguia com dados que permitiam identificá-la.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Ouvidoria percebeu que o próprio texto poderia revelar a fonte.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encaminhamento foi reescrito, preservando fatos, datas e documentos, mas retirando pistas de identidade.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apuração prosseguiu sem expor a denunciante.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800" y="4206240"/>
            <a:ext cx="7479792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Lição prática: Proteção ao denunciante não é só esconder nome; é evitar qualquer dado que permita identificação indireta.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51475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Anonimato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nas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Manifestações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 err="1">
                <a:solidFill>
                  <a:srgbClr val="EBF1FF"/>
                </a:solidFill>
                <a:latin typeface="Aptos"/>
              </a:rPr>
              <a:t>Anônimo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não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significa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irrelevante</a:t>
            </a:r>
            <a:r>
              <a:rPr sz="1500" dirty="0">
                <a:solidFill>
                  <a:srgbClr val="EBF1FF"/>
                </a:solidFill>
                <a:latin typeface="Aptos"/>
              </a:rPr>
              <a:t>;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significa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tratamento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adequado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434840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752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Anonimato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nas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Manifestações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695575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manifestação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anônima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trazer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notícia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irregularidade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risco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falha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serviço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tratamento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focar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fatos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verificáveis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inexistente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manifestante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houver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elementos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registre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arquive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motivadamente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peça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complementação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houver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canal.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houver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indícios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encaminhe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apuração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preliminar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preservando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caráter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manifestação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Diferencie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anonimato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sigilo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pedido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à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493140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O critério é a verificabilidade do fato, não a curiosidade sobre quem falou.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72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Anônimo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,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identificado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sigiloso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: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diferenças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Anônimo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identificação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;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análise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depende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elementos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verificáveis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Identificado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dados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manifestante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; use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finalidade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definida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Sigiloso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existe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preservada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divulgação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desnecessária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Pedido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LAI: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foco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à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manifestação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Denúncia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exige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triagem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própria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cuidado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reforçado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documentos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🕵️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444590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Não trate todos os canais como se fossem a mesma coisa.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950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A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denúncia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sem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nome</a:t>
            </a:r>
            <a:r>
              <a:rPr b="1" dirty="0">
                <a:solidFill>
                  <a:srgbClr val="005768"/>
                </a:solidFill>
                <a:latin typeface="Aptos"/>
              </a:rPr>
              <a:t>,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mas</a:t>
            </a:r>
            <a:r>
              <a:rPr b="1" dirty="0">
                <a:solidFill>
                  <a:srgbClr val="005768"/>
                </a:solidFill>
                <a:latin typeface="Aptos"/>
              </a:rPr>
              <a:t> com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evidências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Chegou uma denúncia anônima sobre descarte irregular de medicamentos.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Alguns queriam arquivar porque não havia identificação do manifestante.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relato trazia local, datas, fotos e nomes de unidades envolvidas.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Ouvidoria encaminhou para verificação preliminar focada nos fatos verificáveis.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apuração encontrou falha de procedimento e gerou correção interna.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74520" y="4206240"/>
            <a:ext cx="5716974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Lição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: </a:t>
            </a:r>
            <a:r>
              <a:rPr dirty="0" err="1"/>
              <a:t>Manifestação</a:t>
            </a:r>
            <a:r>
              <a:rPr dirty="0"/>
              <a:t> </a:t>
            </a:r>
            <a:r>
              <a:rPr dirty="0" err="1"/>
              <a:t>anônima</a:t>
            </a:r>
            <a:r>
              <a:rPr dirty="0"/>
              <a:t> com </a:t>
            </a:r>
            <a:r>
              <a:rPr dirty="0" err="1"/>
              <a:t>elementos</a:t>
            </a:r>
            <a:r>
              <a:rPr dirty="0"/>
              <a:t> </a:t>
            </a:r>
            <a:r>
              <a:rPr dirty="0" err="1"/>
              <a:t>mínimos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ser </a:t>
            </a:r>
            <a:r>
              <a:rPr dirty="0" err="1"/>
              <a:t>analisada</a:t>
            </a:r>
            <a:r>
              <a:rPr dirty="0"/>
              <a:t>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 smtClean="0"/>
              <a:t>pelo</a:t>
            </a:r>
            <a:r>
              <a:rPr dirty="0" smtClean="0"/>
              <a:t> </a:t>
            </a:r>
            <a:r>
              <a:rPr dirty="0" err="1"/>
              <a:t>conteúdo</a:t>
            </a:r>
            <a:r>
              <a:rPr dirty="0"/>
              <a:t>,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descartada</a:t>
            </a:r>
            <a:r>
              <a:rPr dirty="0"/>
              <a:t> </a:t>
            </a:r>
            <a:r>
              <a:rPr dirty="0" err="1"/>
              <a:t>automaticamente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1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101104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>
                <a:solidFill>
                  <a:srgbClr val="FFFFFF"/>
                </a:solidFill>
                <a:latin typeface="Aptos"/>
              </a:rPr>
              <a:t>Dados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Pessoais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no Portal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da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Transparência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>
                <a:solidFill>
                  <a:srgbClr val="EBF1FF"/>
                </a:solidFill>
                <a:latin typeface="Aptos"/>
              </a:rPr>
              <a:t>Portal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bom</a:t>
            </a:r>
            <a:r>
              <a:rPr sz="1500" dirty="0">
                <a:solidFill>
                  <a:srgbClr val="EBF1FF"/>
                </a:solidFill>
                <a:latin typeface="Aptos"/>
              </a:rPr>
              <a:t> é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claro</a:t>
            </a:r>
            <a:r>
              <a:rPr sz="1500" dirty="0">
                <a:solidFill>
                  <a:srgbClr val="EBF1FF"/>
                </a:solidFill>
                <a:latin typeface="Aptos"/>
              </a:rPr>
              <a:t>,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completo</a:t>
            </a:r>
            <a:r>
              <a:rPr sz="1500" dirty="0">
                <a:solidFill>
                  <a:srgbClr val="EBF1FF"/>
                </a:solidFill>
                <a:latin typeface="Aptos"/>
              </a:rPr>
              <a:t> e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seguro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5459" y="4513323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🌐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35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>
                <a:solidFill>
                  <a:srgbClr val="081D30"/>
                </a:solidFill>
                <a:latin typeface="Aptos"/>
              </a:rPr>
              <a:t>Dados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Pessoais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no Portal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da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Transparência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884088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aparecer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no portal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apenas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houver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base legal,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finalidade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pública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. CPF, RG,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endereço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telefone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e-mail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pessoal</a:t>
            </a:r>
            <a:r>
              <a:rPr sz="1100" dirty="0">
                <a:solidFill>
                  <a:srgbClr val="505663"/>
                </a:solidFill>
                <a:latin typeface="Aptos"/>
              </a:rPr>
              <a:t>,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bancários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sensíveis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exigem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cautela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reforçada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Documentos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integrais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passar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tarja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revisão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antes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remuneração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contratos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diárias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fornecedores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beneficiários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exigem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padronização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campos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Mantenha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data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atualização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fonte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do dado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responsável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pela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🌐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374728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/>
              <a:t>Ideia-</a:t>
            </a:r>
            <a:r>
              <a:rPr dirty="0" err="1"/>
              <a:t>chave</a:t>
            </a:r>
            <a:r>
              <a:rPr dirty="0"/>
              <a:t>: A </a:t>
            </a:r>
            <a:r>
              <a:rPr dirty="0" err="1"/>
              <a:t>pergunta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é “</a:t>
            </a:r>
            <a:r>
              <a:rPr dirty="0" err="1"/>
              <a:t>posso</a:t>
            </a:r>
            <a:r>
              <a:rPr dirty="0"/>
              <a:t> </a:t>
            </a:r>
            <a:r>
              <a:rPr dirty="0" err="1"/>
              <a:t>publicar</a:t>
            </a:r>
            <a:r>
              <a:rPr dirty="0"/>
              <a:t>?”; é “</a:t>
            </a:r>
            <a:r>
              <a:rPr dirty="0" err="1"/>
              <a:t>qual</a:t>
            </a:r>
            <a:r>
              <a:rPr dirty="0"/>
              <a:t> parte </a:t>
            </a:r>
            <a:r>
              <a:rPr dirty="0" err="1"/>
              <a:t>devo</a:t>
            </a:r>
            <a:r>
              <a:rPr dirty="0"/>
              <a:t> </a:t>
            </a:r>
            <a:r>
              <a:rPr dirty="0" err="1"/>
              <a:t>publicar</a:t>
            </a:r>
            <a:r>
              <a:rPr dirty="0"/>
              <a:t>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permitir</a:t>
            </a:r>
            <a:r>
              <a:rPr dirty="0"/>
              <a:t> </a:t>
            </a:r>
            <a:r>
              <a:rPr dirty="0" err="1"/>
              <a:t>controle</a:t>
            </a:r>
            <a:r>
              <a:rPr dirty="0"/>
              <a:t> social com </a:t>
            </a:r>
            <a:r>
              <a:rPr dirty="0" err="1"/>
              <a:t>menor</a:t>
            </a:r>
            <a:r>
              <a:rPr dirty="0"/>
              <a:t> </a:t>
            </a:r>
            <a:r>
              <a:rPr dirty="0" err="1"/>
              <a:t>risco</a:t>
            </a:r>
            <a:r>
              <a:rPr dirty="0"/>
              <a:t>?”.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685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>
                <a:solidFill>
                  <a:srgbClr val="081D30"/>
                </a:solidFill>
                <a:latin typeface="Aptos"/>
              </a:rPr>
              <a:t>Checklist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pré-publicação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no Portal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arquivo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contém</a:t>
            </a:r>
            <a:r>
              <a:rPr sz="1100" dirty="0">
                <a:solidFill>
                  <a:srgbClr val="505663"/>
                </a:solidFill>
                <a:latin typeface="Aptos"/>
              </a:rPr>
              <a:t> CPF, RG,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endereço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telefone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e-mail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bancários</a:t>
            </a:r>
            <a:r>
              <a:rPr sz="1100" dirty="0">
                <a:solidFill>
                  <a:srgbClr val="505663"/>
                </a:solidFill>
                <a:latin typeface="Aptos"/>
              </a:rPr>
              <a:t>?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sensíveis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dados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crianças</a:t>
            </a:r>
            <a:r>
              <a:rPr sz="1100" dirty="0">
                <a:solidFill>
                  <a:srgbClr val="505663"/>
                </a:solidFill>
                <a:latin typeface="Aptos"/>
              </a:rPr>
              <a:t>/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adolescentes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? O dado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pessoal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necessário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compreender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gasto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público</a:t>
            </a:r>
            <a:r>
              <a:rPr sz="1100" dirty="0">
                <a:solidFill>
                  <a:srgbClr val="505663"/>
                </a:solidFill>
                <a:latin typeface="Aptos"/>
              </a:rPr>
              <a:t>?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versão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tarjada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resumo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extrato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base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agregada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suficiente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?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página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mostra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fonte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data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atualização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responsável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canal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correção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✅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444591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Publicação segura precisa de rotina antes do upload, não correção depois do vazamento.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71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O portal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expôs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mais</a:t>
            </a:r>
            <a:r>
              <a:rPr b="1" dirty="0">
                <a:solidFill>
                  <a:srgbClr val="005768"/>
                </a:solidFill>
                <a:latin typeface="Aptos"/>
              </a:rPr>
              <a:t> do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precisava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🌐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município publicou listas de pagamentos e documentos anexos em lote.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Entre as informações, havia dados bancários e documentos pessoais em arquivos integrais.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divulgação pretendia dar transparência, mas acabou gerando risco aos titulares.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órgão criou checklist pré-publicação, campos padronizados e revisão de anexos.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transparência foi mantida, agora com minimização e controle.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93392" y="4206240"/>
            <a:ext cx="5696778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Lição prática: Portal da Transparência precisa de revisão antes da publicação, principalmente em documentos anexos.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26" y="4900202"/>
            <a:ext cx="6400800" cy="203133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2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200" dirty="0">
                <a:solidFill>
                  <a:srgbClr val="FF0000"/>
                </a:solidFill>
                <a:latin typeface="Aptos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2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2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Visão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geral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do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encontro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" y="1124713"/>
            <a:ext cx="763524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objetivo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resolver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dilemas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práticos</a:t>
            </a:r>
            <a:r>
              <a:rPr sz="1100" dirty="0">
                <a:solidFill>
                  <a:srgbClr val="505663"/>
                </a:solidFill>
                <a:latin typeface="Aptos"/>
              </a:rPr>
              <a:t>: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,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proteger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como</a:t>
            </a:r>
            <a:r>
              <a:rPr sz="1100" dirty="0">
                <a:solidFill>
                  <a:srgbClr val="505663"/>
                </a:solidFill>
                <a:latin typeface="Aptos"/>
              </a:rPr>
              <a:t> responder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agir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diante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incidentes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7406640" cy="1702515"/>
          </a:xfrm>
          <a:prstGeom prst="rect">
            <a:avLst/>
          </a:prstGeom>
          <a:noFill/>
        </p:spPr>
        <p:txBody>
          <a:bodyPr wrap="square" lIns="73151" tIns="36575" rIns="73151" bIns="36575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Entender</a:t>
            </a:r>
            <a:r>
              <a:rPr dirty="0"/>
              <a:t> a </a:t>
            </a:r>
            <a:r>
              <a:rPr dirty="0" err="1"/>
              <a:t>compatibilização</a:t>
            </a:r>
            <a:r>
              <a:rPr dirty="0"/>
              <a:t> entre LAI, LGPD, </a:t>
            </a:r>
            <a:r>
              <a:rPr dirty="0" err="1"/>
              <a:t>Ouvidoria</a:t>
            </a:r>
            <a:r>
              <a:rPr dirty="0"/>
              <a:t> e Portal </a:t>
            </a:r>
            <a:r>
              <a:rPr dirty="0" err="1"/>
              <a:t>da</a:t>
            </a:r>
            <a:r>
              <a:rPr dirty="0"/>
              <a:t> </a:t>
            </a:r>
            <a:r>
              <a:rPr dirty="0" err="1"/>
              <a:t>Transparência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Aplicar</a:t>
            </a:r>
            <a:r>
              <a:rPr dirty="0"/>
              <a:t> </a:t>
            </a:r>
            <a:r>
              <a:rPr dirty="0" err="1"/>
              <a:t>critérios</a:t>
            </a:r>
            <a:r>
              <a:rPr dirty="0"/>
              <a:t> de </a:t>
            </a:r>
            <a:r>
              <a:rPr dirty="0" err="1"/>
              <a:t>finalidade</a:t>
            </a:r>
            <a:r>
              <a:rPr dirty="0"/>
              <a:t>, </a:t>
            </a:r>
            <a:r>
              <a:rPr dirty="0" err="1"/>
              <a:t>necessidade</a:t>
            </a:r>
            <a:r>
              <a:rPr dirty="0"/>
              <a:t>, </a:t>
            </a:r>
            <a:r>
              <a:rPr dirty="0" err="1"/>
              <a:t>proporcionalidade</a:t>
            </a:r>
            <a:r>
              <a:rPr dirty="0"/>
              <a:t> e </a:t>
            </a:r>
            <a:r>
              <a:rPr dirty="0" err="1"/>
              <a:t>interesse</a:t>
            </a:r>
            <a:r>
              <a:rPr dirty="0"/>
              <a:t> </a:t>
            </a:r>
            <a:r>
              <a:rPr dirty="0" err="1"/>
              <a:t>público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rotinas</a:t>
            </a:r>
            <a:r>
              <a:rPr dirty="0"/>
              <a:t>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manifestações</a:t>
            </a:r>
            <a:r>
              <a:rPr dirty="0"/>
              <a:t>, </a:t>
            </a:r>
            <a:r>
              <a:rPr dirty="0" err="1"/>
              <a:t>denúncias</a:t>
            </a:r>
            <a:r>
              <a:rPr dirty="0"/>
              <a:t>, </a:t>
            </a:r>
            <a:r>
              <a:rPr dirty="0" err="1"/>
              <a:t>anonimato</a:t>
            </a:r>
            <a:r>
              <a:rPr dirty="0"/>
              <a:t> e </a:t>
            </a:r>
            <a:r>
              <a:rPr dirty="0" err="1"/>
              <a:t>proteção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denunciante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Estruturar</a:t>
            </a:r>
            <a:r>
              <a:rPr dirty="0"/>
              <a:t> </a:t>
            </a:r>
            <a:r>
              <a:rPr dirty="0" err="1"/>
              <a:t>comitê</a:t>
            </a:r>
            <a:r>
              <a:rPr dirty="0"/>
              <a:t> </a:t>
            </a:r>
            <a:r>
              <a:rPr dirty="0" err="1"/>
              <a:t>gestor</a:t>
            </a:r>
            <a:r>
              <a:rPr dirty="0"/>
              <a:t> </a:t>
            </a:r>
            <a:r>
              <a:rPr dirty="0" err="1"/>
              <a:t>integrado</a:t>
            </a:r>
            <a:r>
              <a:rPr dirty="0"/>
              <a:t> e </a:t>
            </a:r>
            <a:r>
              <a:rPr dirty="0" err="1"/>
              <a:t>fluxo</a:t>
            </a:r>
            <a:r>
              <a:rPr dirty="0"/>
              <a:t> </a:t>
            </a:r>
            <a:r>
              <a:rPr dirty="0" err="1"/>
              <a:t>mínimo</a:t>
            </a:r>
            <a:r>
              <a:rPr dirty="0"/>
              <a:t> de </a:t>
            </a:r>
            <a:r>
              <a:rPr dirty="0" err="1"/>
              <a:t>incidentes</a:t>
            </a:r>
            <a:r>
              <a:rPr dirty="0"/>
              <a:t> de </a:t>
            </a:r>
            <a:r>
              <a:rPr dirty="0" err="1"/>
              <a:t>segurança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Sair</a:t>
            </a:r>
            <a:r>
              <a:rPr dirty="0"/>
              <a:t> com </a:t>
            </a:r>
            <a:r>
              <a:rPr dirty="0" err="1"/>
              <a:t>matriz</a:t>
            </a:r>
            <a:r>
              <a:rPr dirty="0"/>
              <a:t> </a:t>
            </a:r>
            <a:r>
              <a:rPr dirty="0" err="1"/>
              <a:t>decisória</a:t>
            </a:r>
            <a:r>
              <a:rPr dirty="0"/>
              <a:t>, checklist de </a:t>
            </a:r>
            <a:r>
              <a:rPr dirty="0" err="1"/>
              <a:t>publicação</a:t>
            </a:r>
            <a:r>
              <a:rPr dirty="0"/>
              <a:t> e </a:t>
            </a:r>
            <a:r>
              <a:rPr dirty="0" err="1"/>
              <a:t>roteiro</a:t>
            </a:r>
            <a:r>
              <a:rPr dirty="0"/>
              <a:t> de </a:t>
            </a:r>
            <a:r>
              <a:rPr dirty="0" err="1"/>
              <a:t>plano</a:t>
            </a:r>
            <a:r>
              <a:rPr dirty="0"/>
              <a:t> de </a:t>
            </a:r>
            <a:r>
              <a:rPr dirty="0" err="1"/>
              <a:t>ação</a:t>
            </a:r>
            <a:r>
              <a:rPr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613262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Regra</a:t>
            </a:r>
            <a:r>
              <a:rPr dirty="0"/>
              <a:t>: </a:t>
            </a:r>
            <a:r>
              <a:rPr dirty="0" err="1"/>
              <a:t>Conflito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se resolve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preferência</a:t>
            </a:r>
            <a:r>
              <a:rPr dirty="0"/>
              <a:t>: resolve-se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método</a:t>
            </a:r>
            <a:r>
              <a:rPr dirty="0"/>
              <a:t>, </a:t>
            </a:r>
            <a:r>
              <a:rPr dirty="0" err="1"/>
              <a:t>evidência</a:t>
            </a:r>
            <a:r>
              <a:rPr dirty="0"/>
              <a:t> e </a:t>
            </a:r>
            <a:r>
              <a:rPr dirty="0" err="1"/>
              <a:t>registro</a:t>
            </a:r>
            <a:r>
              <a:rPr dirty="0"/>
              <a:t> </a:t>
            </a:r>
            <a:r>
              <a:rPr dirty="0" err="1"/>
              <a:t>da</a:t>
            </a:r>
            <a:r>
              <a:rPr dirty="0"/>
              <a:t> </a:t>
            </a:r>
            <a:r>
              <a:rPr dirty="0" err="1"/>
              <a:t>decisão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51475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Controle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Social e a LGPD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>
                <a:solidFill>
                  <a:srgbClr val="EBF1FF"/>
                </a:solidFill>
                <a:latin typeface="Aptos"/>
              </a:rPr>
              <a:t>LGPD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não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é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argumento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para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reduzir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transparência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legítima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513323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0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Controle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Social e a LGPD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A LGPD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protege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pessoas</a:t>
            </a:r>
            <a:r>
              <a:rPr sz="1100" dirty="0">
                <a:solidFill>
                  <a:srgbClr val="505663"/>
                </a:solidFill>
                <a:latin typeface="Aptos"/>
              </a:rPr>
              <a:t>;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protege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opacidade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administrativa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social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exige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confiáveis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sobre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gastos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programas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contratações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resultados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solução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qualificar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divulgação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agregados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anonimizados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campos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explicação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linguagem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cidadã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Pedidos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recorrentes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e-SIC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podem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estar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 no portal.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ajuda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revelar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onde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transparência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está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falhando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3302365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/>
              <a:t>Ideia-</a:t>
            </a:r>
            <a:r>
              <a:rPr dirty="0" err="1"/>
              <a:t>chave</a:t>
            </a:r>
            <a:r>
              <a:rPr dirty="0"/>
              <a:t>: </a:t>
            </a:r>
            <a:r>
              <a:rPr dirty="0" err="1"/>
              <a:t>Proteção</a:t>
            </a:r>
            <a:r>
              <a:rPr dirty="0"/>
              <a:t> de dados e </a:t>
            </a:r>
            <a:r>
              <a:rPr dirty="0" err="1"/>
              <a:t>controle</a:t>
            </a:r>
            <a:r>
              <a:rPr dirty="0"/>
              <a:t> social </a:t>
            </a:r>
            <a:r>
              <a:rPr dirty="0" err="1"/>
              <a:t>caminham</a:t>
            </a:r>
            <a:r>
              <a:rPr dirty="0"/>
              <a:t> </a:t>
            </a:r>
            <a:r>
              <a:rPr dirty="0" err="1"/>
              <a:t>juntos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a </a:t>
            </a:r>
            <a:r>
              <a:rPr dirty="0" err="1"/>
              <a:t>gestão</a:t>
            </a:r>
            <a:r>
              <a:rPr dirty="0"/>
              <a:t> </a:t>
            </a:r>
            <a:r>
              <a:rPr dirty="0" err="1"/>
              <a:t>trabalha</a:t>
            </a:r>
            <a:r>
              <a:rPr dirty="0"/>
              <a:t>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smtClean="0"/>
              <a:t>com </a:t>
            </a:r>
            <a:r>
              <a:rPr dirty="0" err="1"/>
              <a:t>minimização</a:t>
            </a:r>
            <a:r>
              <a:rPr dirty="0"/>
              <a:t> e </a:t>
            </a:r>
            <a:r>
              <a:rPr dirty="0" err="1"/>
              <a:t>evidência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29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Controle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social com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proteção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dados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526298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Publique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indicadores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valores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critérios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objetos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fases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prazos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resultados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Use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agregados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identificação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individual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for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necessária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Explique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campos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siglas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metodologia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evitar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interpretação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errada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Transforme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pedidos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repetidos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transparência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Tenha</a:t>
            </a:r>
            <a:r>
              <a:rPr sz="1100" dirty="0">
                <a:solidFill>
                  <a:srgbClr val="505663"/>
                </a:solidFill>
                <a:latin typeface="Aptos"/>
              </a:rPr>
              <a:t> canal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correção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inconsistências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reporte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exposição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indevida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📊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348414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Mais proteção de dados pode significar melhor transparência, não menos transparência.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29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O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cidadão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ouviu</a:t>
            </a:r>
            <a:r>
              <a:rPr b="1" dirty="0">
                <a:solidFill>
                  <a:srgbClr val="005768"/>
                </a:solidFill>
                <a:latin typeface="Aptos"/>
              </a:rPr>
              <a:t> “LGPD”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como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barreira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Um morador pediu informações sobre gastos de uma política pública.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primeira resposta informou que os dados não poderiam ser fornecidos por causa da LGPD.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cidadão não queria dados pessoais: queria valores, critérios e resultados.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equipe refez a resposta com dados agregados, links do portal e explicação simples.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pedido virou melhoria de transparência ativa.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74520" y="4206240"/>
            <a:ext cx="5828807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Lição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: LGPD </a:t>
            </a:r>
            <a:r>
              <a:rPr dirty="0" err="1"/>
              <a:t>não</a:t>
            </a:r>
            <a:r>
              <a:rPr dirty="0"/>
              <a:t> impede </a:t>
            </a:r>
            <a:r>
              <a:rPr dirty="0" err="1"/>
              <a:t>controle</a:t>
            </a:r>
            <a:r>
              <a:rPr dirty="0"/>
              <a:t> social;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 smtClean="0"/>
              <a:t>ela</a:t>
            </a:r>
            <a:r>
              <a:rPr dirty="0" smtClean="0"/>
              <a:t> </a:t>
            </a:r>
            <a:r>
              <a:rPr dirty="0" err="1"/>
              <a:t>orienta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entregar</a:t>
            </a:r>
            <a:r>
              <a:rPr dirty="0"/>
              <a:t> a </a:t>
            </a:r>
            <a:r>
              <a:rPr dirty="0" err="1"/>
              <a:t>informação</a:t>
            </a:r>
            <a:r>
              <a:rPr dirty="0"/>
              <a:t> com </a:t>
            </a:r>
            <a:r>
              <a:rPr dirty="0" err="1"/>
              <a:t>segurança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51475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Comitê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Gestor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Integrado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1500" dirty="0">
                <a:solidFill>
                  <a:srgbClr val="EBF1FF"/>
                </a:solidFill>
                <a:latin typeface="Aptos"/>
              </a:rPr>
              <a:t> entre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áreas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precisam</a:t>
            </a:r>
            <a:r>
              <a:rPr sz="1500" dirty="0">
                <a:solidFill>
                  <a:srgbClr val="EBF1FF"/>
                </a:solidFill>
                <a:latin typeface="Aptos"/>
              </a:rPr>
              <a:t> de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fórum</a:t>
            </a:r>
            <a:r>
              <a:rPr sz="1500" dirty="0">
                <a:solidFill>
                  <a:srgbClr val="EBF1FF"/>
                </a:solidFill>
                <a:latin typeface="Aptos"/>
              </a:rPr>
              <a:t>,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método</a:t>
            </a:r>
            <a:r>
              <a:rPr sz="1500" dirty="0">
                <a:solidFill>
                  <a:srgbClr val="EBF1FF"/>
                </a:solidFill>
                <a:latin typeface="Aptos"/>
              </a:rPr>
              <a:t> e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decisão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registrada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591806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👥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1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Comitê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Gestor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Integrado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884088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Portal,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e-SIC,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TI,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Procuradoria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Encarregado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precisam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conversar</a:t>
            </a:r>
            <a:r>
              <a:rPr sz="1100" dirty="0">
                <a:solidFill>
                  <a:srgbClr val="505663"/>
                </a:solidFill>
                <a:latin typeface="Aptos"/>
              </a:rPr>
              <a:t>.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comitê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precisa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burocrático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pauta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curta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periodicidade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fixa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indicadores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plano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Temas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típicos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sensíveis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incidentes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pedidos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recorrentes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denúncias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acessos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sistemas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atualizações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normativas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Registre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responsáveis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prazos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evidências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Comece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uma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reunião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mensal de 45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minutos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uma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matriz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prioridades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👥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431434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Integração evita respostas contraditórias e reduz risco jurídico, reputacional e operacional.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77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Comitê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Gestor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Integrado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: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composição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pauta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Composição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mínima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/e-SIC, Portal/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TI,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Jurídico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Encarregado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Pauta</a:t>
            </a:r>
            <a:r>
              <a:rPr sz="1100" dirty="0">
                <a:solidFill>
                  <a:srgbClr val="505663"/>
                </a:solidFill>
                <a:latin typeface="Aptos"/>
              </a:rPr>
              <a:t> mensal: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incidentes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pedidos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recorrentes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sensíveis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indicadores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riscos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plano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Produto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reunião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responsáveis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prazos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evidências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Indicadores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: tempo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resposta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demandas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repetidas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links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quebrados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publicações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revisadas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incidentes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Regra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reunião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curta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objetiva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acompanhamento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ficou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pendente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🗂️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234081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O comitê não substitui áreas; ele conecta decisões que antes ficavam fragmentadas.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686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A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reunião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evitou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três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respostas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diferentes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👥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Ouvidoria, TI e Comunicação receberam demandas sobre a mesma publicação sensível.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Cada área preparou uma resposta diferente, com risco de contradição pública.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Foi convocada reunião curta com Controle Interno, Procuradoria e Encarregado.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grupo definiu uma orientação única, uma correção no portal e responsáveis por prazos.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problema virou rotina mensal de governança integrada.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63016" y="4206240"/>
            <a:ext cx="6055104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Lição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: </a:t>
            </a:r>
            <a:r>
              <a:rPr dirty="0" err="1"/>
              <a:t>Quando</a:t>
            </a:r>
            <a:r>
              <a:rPr dirty="0"/>
              <a:t> o </a:t>
            </a:r>
            <a:r>
              <a:rPr dirty="0" err="1"/>
              <a:t>tema</a:t>
            </a:r>
            <a:r>
              <a:rPr dirty="0"/>
              <a:t> </a:t>
            </a:r>
            <a:r>
              <a:rPr dirty="0" err="1"/>
              <a:t>cruza</a:t>
            </a:r>
            <a:r>
              <a:rPr dirty="0"/>
              <a:t> </a:t>
            </a:r>
            <a:r>
              <a:rPr dirty="0" err="1"/>
              <a:t>áreas</a:t>
            </a:r>
            <a:r>
              <a:rPr dirty="0"/>
              <a:t>, a </a:t>
            </a:r>
            <a:r>
              <a:rPr dirty="0" err="1"/>
              <a:t>decisão</a:t>
            </a:r>
            <a:r>
              <a:rPr dirty="0"/>
              <a:t> </a:t>
            </a:r>
            <a:r>
              <a:rPr dirty="0" err="1"/>
              <a:t>precisa</a:t>
            </a:r>
            <a:r>
              <a:rPr dirty="0"/>
              <a:t> ser </a:t>
            </a:r>
            <a:r>
              <a:rPr dirty="0" err="1"/>
              <a:t>colegiada</a:t>
            </a:r>
            <a:r>
              <a:rPr dirty="0"/>
              <a:t>,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 smtClean="0"/>
              <a:t>registrada</a:t>
            </a:r>
            <a:r>
              <a:rPr dirty="0" smtClean="0"/>
              <a:t> </a:t>
            </a:r>
            <a:r>
              <a:rPr dirty="0"/>
              <a:t>e </a:t>
            </a:r>
            <a:r>
              <a:rPr dirty="0" err="1"/>
              <a:t>comunicada</a:t>
            </a:r>
            <a:r>
              <a:rPr dirty="0"/>
              <a:t> de forma </a:t>
            </a:r>
            <a:r>
              <a:rPr dirty="0" err="1"/>
              <a:t>única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51475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Gestão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Incidentes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Segurança</a:t>
            </a:r>
            <a:endParaRPr sz="3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 err="1">
                <a:solidFill>
                  <a:srgbClr val="EBF1FF"/>
                </a:solidFill>
                <a:latin typeface="Aptos"/>
              </a:rPr>
              <a:t>Incidente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exige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velocidade</a:t>
            </a:r>
            <a:r>
              <a:rPr sz="1500" dirty="0">
                <a:solidFill>
                  <a:srgbClr val="EBF1FF"/>
                </a:solidFill>
                <a:latin typeface="Aptos"/>
              </a:rPr>
              <a:t>,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método</a:t>
            </a:r>
            <a:r>
              <a:rPr sz="1500" dirty="0">
                <a:solidFill>
                  <a:srgbClr val="EBF1FF"/>
                </a:solidFill>
                <a:latin typeface="Aptos"/>
              </a:rPr>
              <a:t> e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documentação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591806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1"/>
            <a:ext cx="73152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🚨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1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Gestão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Incidentes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Segurança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884088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Incidente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compromete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comprometer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confidencialidade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integridade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disponibilidade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dados.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fluxo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mínimo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identificar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conter</a:t>
            </a:r>
            <a:r>
              <a:rPr sz="1100" dirty="0">
                <a:solidFill>
                  <a:srgbClr val="505663"/>
                </a:solidFill>
                <a:latin typeface="Aptos"/>
              </a:rPr>
              <a:t>, registrar,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avaliar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risco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acionar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responsáveis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decidir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corrigir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causa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raiz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todo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incidente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será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todo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incidente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registrado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analisado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clara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coerente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baseada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evidências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especialmente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houver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risco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dano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relevante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Depois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crise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revise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permissões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logs, backups,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treinamento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contratos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🚨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161719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O pior momento para criar fluxo de incidente é durante o incidente.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1" y="4900202"/>
            <a:ext cx="6400800" cy="203133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2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200" dirty="0">
                <a:solidFill>
                  <a:srgbClr val="FF0000"/>
                </a:solidFill>
                <a:latin typeface="Aptos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2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2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Roteiro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sugerido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da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aula (3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horas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1124713"/>
            <a:ext cx="7635240" cy="19159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pausas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rápidas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tempo de debate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bloco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9560" y="502920"/>
            <a:ext cx="502920" cy="695575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⏱️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016" y="1472184"/>
            <a:ext cx="6329424" cy="2946446"/>
          </a:xfrm>
          <a:prstGeom prst="rect">
            <a:avLst/>
          </a:prstGeom>
          <a:noFill/>
        </p:spPr>
        <p:txBody>
          <a:bodyPr wrap="square" lIns="73151" tIns="36575" rIns="73151" bIns="36575">
            <a:spAutoFit/>
          </a:bodyPr>
          <a:lstStyle/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Abertura</a:t>
            </a:r>
            <a:r>
              <a:rPr dirty="0"/>
              <a:t> e </a:t>
            </a:r>
            <a:r>
              <a:rPr dirty="0" err="1"/>
              <a:t>diagnóstico</a:t>
            </a:r>
            <a:endParaRPr dirty="0"/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00:00–00:20</a:t>
            </a:r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Transparência</a:t>
            </a:r>
            <a:r>
              <a:rPr dirty="0"/>
              <a:t> × </a:t>
            </a:r>
            <a:r>
              <a:rPr dirty="0" err="1"/>
              <a:t>Proteção</a:t>
            </a:r>
            <a:r>
              <a:rPr dirty="0"/>
              <a:t> + </a:t>
            </a:r>
            <a:r>
              <a:rPr dirty="0" err="1"/>
              <a:t>hierarquia</a:t>
            </a:r>
            <a:endParaRPr dirty="0"/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00:20–00:55</a:t>
            </a:r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Ouvidoria</a:t>
            </a:r>
            <a:r>
              <a:rPr dirty="0"/>
              <a:t>, </a:t>
            </a:r>
            <a:r>
              <a:rPr dirty="0" err="1"/>
              <a:t>denúncia</a:t>
            </a:r>
            <a:r>
              <a:rPr dirty="0"/>
              <a:t> e </a:t>
            </a:r>
            <a:r>
              <a:rPr dirty="0" err="1"/>
              <a:t>anonimato</a:t>
            </a:r>
            <a:endParaRPr dirty="0"/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00:55–01:30</a:t>
            </a:r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Portal, dados </a:t>
            </a:r>
            <a:r>
              <a:rPr dirty="0" err="1"/>
              <a:t>pessoais</a:t>
            </a:r>
            <a:r>
              <a:rPr dirty="0"/>
              <a:t> e </a:t>
            </a:r>
            <a:r>
              <a:rPr dirty="0" err="1"/>
              <a:t>controle</a:t>
            </a:r>
            <a:r>
              <a:rPr dirty="0"/>
              <a:t> social</a:t>
            </a:r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01:30–02:10</a:t>
            </a:r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Comitê</a:t>
            </a:r>
            <a:r>
              <a:rPr dirty="0"/>
              <a:t> </a:t>
            </a:r>
            <a:r>
              <a:rPr dirty="0" err="1"/>
              <a:t>gestor</a:t>
            </a:r>
            <a:r>
              <a:rPr dirty="0"/>
              <a:t> + </a:t>
            </a:r>
            <a:r>
              <a:rPr dirty="0" err="1"/>
              <a:t>incidentes</a:t>
            </a:r>
            <a:endParaRPr dirty="0"/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02:10–02:40</a:t>
            </a:r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Oficina</a:t>
            </a:r>
            <a:r>
              <a:rPr dirty="0"/>
              <a:t> e </a:t>
            </a:r>
            <a:r>
              <a:rPr dirty="0" err="1"/>
              <a:t>fechamento</a:t>
            </a:r>
            <a:endParaRPr dirty="0"/>
          </a:p>
          <a:p>
            <a:pPr>
              <a:spcAft>
                <a:spcPts val="400"/>
              </a:spcAft>
              <a:defRPr sz="1250">
                <a:solidFill>
                  <a:srgbClr val="1E2537"/>
                </a:solidFill>
                <a:latin typeface="Aptos"/>
              </a:defRPr>
            </a:pPr>
            <a:r>
              <a:rPr dirty="0"/>
              <a:t>• 02:40–03:00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626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39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Fluxo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mínimo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incidente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segurança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71096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1.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Detectar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conter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preserve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evidências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reduza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alcance</a:t>
            </a:r>
            <a:r>
              <a:rPr sz="1100" dirty="0">
                <a:solidFill>
                  <a:srgbClr val="505663"/>
                </a:solidFill>
                <a:latin typeface="Aptos"/>
              </a:rPr>
              <a:t>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dano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2.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Classificar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tipo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titulares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afetados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sistemas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volume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impacto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3.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Acionar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TI,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Encarregado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Jurídico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Interno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alta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gestão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 4.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Decidir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comunicação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à ANPD/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titulares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medidas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corretivas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mensagem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pública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. 5.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Aprender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causa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raiz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atualização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controles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treinamento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monitoramento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🧯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240659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Ideia-chave: Todo incidente deve virar aprendizado institucional documentado.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15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O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incidente</a:t>
            </a:r>
            <a:r>
              <a:rPr b="1" dirty="0">
                <a:solidFill>
                  <a:srgbClr val="005768"/>
                </a:solidFill>
                <a:latin typeface="Aptos"/>
              </a:rPr>
              <a:t> de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sexta-feira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🚨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Na sexta à tarde, a TI identificou acesso indevido a uma pasta com dados de usuários.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No início, ninguém sabia quem deveria ser avisado ou como registrar o ocorrido.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falta de fluxo aumentou o tempo de resposta e a insegurança das áreas.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Após contenção, o órgão criou formulário de incidente, cadeia de acionamento e plano de comunicação.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No incidente seguinte, a resposta foi mais rápida e documentada.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74520" y="4206240"/>
            <a:ext cx="5809071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Lição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: </a:t>
            </a:r>
            <a:r>
              <a:rPr dirty="0" err="1"/>
              <a:t>Tenha</a:t>
            </a:r>
            <a:r>
              <a:rPr dirty="0"/>
              <a:t> </a:t>
            </a:r>
            <a:r>
              <a:rPr dirty="0" err="1"/>
              <a:t>fluxo</a:t>
            </a:r>
            <a:r>
              <a:rPr dirty="0"/>
              <a:t> pronto: </a:t>
            </a:r>
            <a:r>
              <a:rPr dirty="0" err="1"/>
              <a:t>identificar</a:t>
            </a:r>
            <a:r>
              <a:rPr dirty="0"/>
              <a:t>, </a:t>
            </a:r>
            <a:r>
              <a:rPr dirty="0" err="1"/>
              <a:t>conter</a:t>
            </a:r>
            <a:r>
              <a:rPr dirty="0"/>
              <a:t>, registrar, </a:t>
            </a:r>
            <a:r>
              <a:rPr dirty="0" err="1"/>
              <a:t>avaliar</a:t>
            </a:r>
            <a:r>
              <a:rPr dirty="0"/>
              <a:t>,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 smtClean="0"/>
              <a:t>decidir</a:t>
            </a:r>
            <a:r>
              <a:rPr dirty="0" smtClean="0"/>
              <a:t> </a:t>
            </a:r>
            <a:r>
              <a:rPr dirty="0" err="1"/>
              <a:t>comunicação</a:t>
            </a:r>
            <a:r>
              <a:rPr dirty="0"/>
              <a:t> e </a:t>
            </a:r>
            <a:r>
              <a:rPr dirty="0" err="1"/>
              <a:t>corrigir</a:t>
            </a:r>
            <a:r>
              <a:rPr dirty="0"/>
              <a:t> </a:t>
            </a:r>
            <a:r>
              <a:rPr dirty="0" err="1"/>
              <a:t>causa</a:t>
            </a:r>
            <a:r>
              <a:rPr dirty="0"/>
              <a:t> </a:t>
            </a:r>
            <a:r>
              <a:rPr dirty="0" err="1"/>
              <a:t>raiz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72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OFICINA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Oficina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prática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: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matriz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decisão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20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minutos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3"/>
            <a:ext cx="7635240" cy="19159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Objetivo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sair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uma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defensável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um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caso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real 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município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🛠️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406640" cy="1471683"/>
          </a:xfrm>
          <a:prstGeom prst="rect">
            <a:avLst/>
          </a:prstGeom>
          <a:noFill/>
        </p:spPr>
        <p:txBody>
          <a:bodyPr wrap="square" lIns="73151" tIns="36575" rIns="73151" bIns="36575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Escolha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publicação</a:t>
            </a:r>
            <a:r>
              <a:rPr dirty="0"/>
              <a:t> </a:t>
            </a:r>
            <a:r>
              <a:rPr dirty="0" err="1"/>
              <a:t>sensível</a:t>
            </a:r>
            <a:r>
              <a:rPr dirty="0"/>
              <a:t> do portal </a:t>
            </a:r>
            <a:r>
              <a:rPr dirty="0" err="1"/>
              <a:t>ou</a:t>
            </a:r>
            <a:r>
              <a:rPr dirty="0"/>
              <a:t> um </a:t>
            </a:r>
            <a:r>
              <a:rPr dirty="0" err="1"/>
              <a:t>fluxo</a:t>
            </a:r>
            <a:r>
              <a:rPr dirty="0"/>
              <a:t> </a:t>
            </a:r>
            <a:r>
              <a:rPr dirty="0" err="1"/>
              <a:t>da</a:t>
            </a:r>
            <a:r>
              <a:rPr dirty="0"/>
              <a:t> </a:t>
            </a:r>
            <a:r>
              <a:rPr dirty="0" err="1"/>
              <a:t>Ouvidoria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Liste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dados </a:t>
            </a:r>
            <a:r>
              <a:rPr dirty="0" err="1"/>
              <a:t>pessoais</a:t>
            </a:r>
            <a:r>
              <a:rPr dirty="0"/>
              <a:t> </a:t>
            </a:r>
            <a:r>
              <a:rPr dirty="0" err="1"/>
              <a:t>envolvidos</a:t>
            </a:r>
            <a:r>
              <a:rPr dirty="0"/>
              <a:t> e a </a:t>
            </a:r>
            <a:r>
              <a:rPr dirty="0" err="1"/>
              <a:t>finalidade</a:t>
            </a:r>
            <a:r>
              <a:rPr dirty="0"/>
              <a:t> </a:t>
            </a:r>
            <a:r>
              <a:rPr dirty="0" err="1"/>
              <a:t>da</a:t>
            </a:r>
            <a:r>
              <a:rPr dirty="0"/>
              <a:t> </a:t>
            </a:r>
            <a:r>
              <a:rPr dirty="0" err="1"/>
              <a:t>divulgação</a:t>
            </a:r>
            <a:r>
              <a:rPr dirty="0"/>
              <a:t>/</a:t>
            </a:r>
            <a:r>
              <a:rPr dirty="0" err="1"/>
              <a:t>tratamento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Defina</a:t>
            </a:r>
            <a:r>
              <a:rPr dirty="0"/>
              <a:t> a </a:t>
            </a:r>
            <a:r>
              <a:rPr dirty="0" err="1"/>
              <a:t>solução</a:t>
            </a:r>
            <a:r>
              <a:rPr dirty="0"/>
              <a:t>: </a:t>
            </a:r>
            <a:r>
              <a:rPr dirty="0" err="1"/>
              <a:t>publicar</a:t>
            </a:r>
            <a:r>
              <a:rPr dirty="0"/>
              <a:t>, </a:t>
            </a:r>
            <a:r>
              <a:rPr dirty="0" err="1"/>
              <a:t>tarjear</a:t>
            </a:r>
            <a:r>
              <a:rPr dirty="0"/>
              <a:t>, </a:t>
            </a:r>
            <a:r>
              <a:rPr dirty="0" err="1"/>
              <a:t>anonimizar</a:t>
            </a:r>
            <a:r>
              <a:rPr dirty="0"/>
              <a:t>, </a:t>
            </a:r>
            <a:r>
              <a:rPr dirty="0" err="1"/>
              <a:t>agregar</a:t>
            </a:r>
            <a:r>
              <a:rPr dirty="0"/>
              <a:t>, </a:t>
            </a:r>
            <a:r>
              <a:rPr dirty="0" err="1"/>
              <a:t>restringir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revisar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Registre</a:t>
            </a:r>
            <a:r>
              <a:rPr dirty="0"/>
              <a:t> </a:t>
            </a:r>
            <a:r>
              <a:rPr dirty="0" err="1"/>
              <a:t>fundamento</a:t>
            </a:r>
            <a:r>
              <a:rPr dirty="0"/>
              <a:t>, </a:t>
            </a:r>
            <a:r>
              <a:rPr dirty="0" err="1"/>
              <a:t>responsável</a:t>
            </a:r>
            <a:r>
              <a:rPr dirty="0"/>
              <a:t>, </a:t>
            </a:r>
            <a:r>
              <a:rPr dirty="0" err="1"/>
              <a:t>evidência</a:t>
            </a:r>
            <a:r>
              <a:rPr dirty="0"/>
              <a:t> e </a:t>
            </a:r>
            <a:r>
              <a:rPr dirty="0" err="1"/>
              <a:t>prazo</a:t>
            </a:r>
            <a:r>
              <a:rPr dirty="0"/>
              <a:t> de </a:t>
            </a:r>
            <a:r>
              <a:rPr dirty="0" err="1"/>
              <a:t>correção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Apresente</a:t>
            </a:r>
            <a:r>
              <a:rPr dirty="0"/>
              <a:t> a </a:t>
            </a:r>
            <a:r>
              <a:rPr dirty="0" err="1"/>
              <a:t>decisão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2 </a:t>
            </a:r>
            <a:r>
              <a:rPr dirty="0" err="1"/>
              <a:t>minutos</a:t>
            </a:r>
            <a:r>
              <a:rPr dirty="0"/>
              <a:t>: </a:t>
            </a:r>
            <a:r>
              <a:rPr dirty="0" err="1"/>
              <a:t>problema</a:t>
            </a:r>
            <a:r>
              <a:rPr dirty="0"/>
              <a:t>, </a:t>
            </a:r>
            <a:r>
              <a:rPr dirty="0" err="1"/>
              <a:t>risco</a:t>
            </a:r>
            <a:r>
              <a:rPr dirty="0"/>
              <a:t>, </a:t>
            </a:r>
            <a:r>
              <a:rPr dirty="0" err="1"/>
              <a:t>solução</a:t>
            </a:r>
            <a:r>
              <a:rPr dirty="0"/>
              <a:t> e </a:t>
            </a:r>
            <a:r>
              <a:rPr dirty="0" err="1"/>
              <a:t>próximo</a:t>
            </a:r>
            <a:r>
              <a:rPr dirty="0"/>
              <a:t> </a:t>
            </a:r>
            <a:r>
              <a:rPr dirty="0" err="1"/>
              <a:t>passo</a:t>
            </a:r>
            <a:r>
              <a:rPr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3530111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t>Entregável: Modelo de entrega: decisão + fundamento + evidência + responsável + prazo.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29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FECHAMENTO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Síntese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final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1124713"/>
            <a:ext cx="7635240" cy="19159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conflito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entre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transparência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dados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se resolve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governança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406640" cy="1933348"/>
          </a:xfrm>
          <a:prstGeom prst="rect">
            <a:avLst/>
          </a:prstGeom>
          <a:noFill/>
        </p:spPr>
        <p:txBody>
          <a:bodyPr wrap="square" lIns="73151" tIns="36575" rIns="73151" bIns="36575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Transparência</a:t>
            </a:r>
            <a:r>
              <a:rPr dirty="0"/>
              <a:t> é </a:t>
            </a:r>
            <a:r>
              <a:rPr dirty="0" err="1"/>
              <a:t>regra</a:t>
            </a:r>
            <a:r>
              <a:rPr dirty="0"/>
              <a:t>; </a:t>
            </a:r>
            <a:r>
              <a:rPr dirty="0" err="1"/>
              <a:t>exposição</a:t>
            </a:r>
            <a:r>
              <a:rPr dirty="0"/>
              <a:t> </a:t>
            </a:r>
            <a:r>
              <a:rPr dirty="0" err="1"/>
              <a:t>desnecessária</a:t>
            </a:r>
            <a:r>
              <a:rPr dirty="0"/>
              <a:t> de dados </a:t>
            </a:r>
            <a:r>
              <a:rPr dirty="0" err="1"/>
              <a:t>pessoais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é.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LGPD </a:t>
            </a:r>
            <a:r>
              <a:rPr dirty="0" err="1"/>
              <a:t>não</a:t>
            </a:r>
            <a:r>
              <a:rPr dirty="0"/>
              <a:t> é </a:t>
            </a:r>
            <a:r>
              <a:rPr dirty="0" err="1"/>
              <a:t>barreira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controle</a:t>
            </a:r>
            <a:r>
              <a:rPr dirty="0"/>
              <a:t> social: é </a:t>
            </a:r>
            <a:r>
              <a:rPr dirty="0" err="1"/>
              <a:t>critério</a:t>
            </a:r>
            <a:r>
              <a:rPr dirty="0"/>
              <a:t> de </a:t>
            </a:r>
            <a:r>
              <a:rPr dirty="0" err="1"/>
              <a:t>qualidade</a:t>
            </a:r>
            <a:r>
              <a:rPr dirty="0"/>
              <a:t>, </a:t>
            </a:r>
            <a:r>
              <a:rPr dirty="0" err="1"/>
              <a:t>segurança</a:t>
            </a:r>
            <a:r>
              <a:rPr dirty="0"/>
              <a:t> e </a:t>
            </a:r>
            <a:r>
              <a:rPr dirty="0" err="1"/>
              <a:t>proporcionalidade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Ouvidoria</a:t>
            </a:r>
            <a:r>
              <a:rPr dirty="0"/>
              <a:t> </a:t>
            </a:r>
            <a:r>
              <a:rPr dirty="0" err="1"/>
              <a:t>trata</a:t>
            </a:r>
            <a:r>
              <a:rPr dirty="0"/>
              <a:t> </a:t>
            </a:r>
            <a:r>
              <a:rPr dirty="0" err="1"/>
              <a:t>informação</a:t>
            </a:r>
            <a:r>
              <a:rPr dirty="0"/>
              <a:t> </a:t>
            </a:r>
            <a:r>
              <a:rPr dirty="0" err="1"/>
              <a:t>sensível</a:t>
            </a:r>
            <a:r>
              <a:rPr dirty="0"/>
              <a:t> e </a:t>
            </a:r>
            <a:r>
              <a:rPr dirty="0" err="1"/>
              <a:t>precisa</a:t>
            </a:r>
            <a:r>
              <a:rPr dirty="0"/>
              <a:t> de </a:t>
            </a:r>
            <a:r>
              <a:rPr dirty="0" err="1"/>
              <a:t>fluxo</a:t>
            </a:r>
            <a:r>
              <a:rPr dirty="0"/>
              <a:t>, </a:t>
            </a:r>
            <a:r>
              <a:rPr dirty="0" err="1"/>
              <a:t>sigilo</a:t>
            </a:r>
            <a:r>
              <a:rPr dirty="0"/>
              <a:t> e </a:t>
            </a:r>
            <a:r>
              <a:rPr dirty="0" err="1"/>
              <a:t>rastreabilidade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Comitê</a:t>
            </a:r>
            <a:r>
              <a:rPr dirty="0"/>
              <a:t> </a:t>
            </a:r>
            <a:r>
              <a:rPr dirty="0" err="1"/>
              <a:t>gestor</a:t>
            </a:r>
            <a:r>
              <a:rPr dirty="0"/>
              <a:t> </a:t>
            </a:r>
            <a:r>
              <a:rPr dirty="0" err="1"/>
              <a:t>integrado</a:t>
            </a:r>
            <a:r>
              <a:rPr dirty="0"/>
              <a:t> </a:t>
            </a:r>
            <a:r>
              <a:rPr dirty="0" err="1"/>
              <a:t>reduz</a:t>
            </a:r>
            <a:r>
              <a:rPr dirty="0"/>
              <a:t> </a:t>
            </a:r>
            <a:r>
              <a:rPr dirty="0" err="1"/>
              <a:t>contradições</a:t>
            </a:r>
            <a:r>
              <a:rPr dirty="0"/>
              <a:t> e </a:t>
            </a:r>
            <a:r>
              <a:rPr dirty="0" err="1"/>
              <a:t>acelera</a:t>
            </a:r>
            <a:r>
              <a:rPr dirty="0"/>
              <a:t> </a:t>
            </a:r>
            <a:r>
              <a:rPr dirty="0" err="1"/>
              <a:t>decisões</a:t>
            </a:r>
            <a:r>
              <a:rPr dirty="0"/>
              <a:t> </a:t>
            </a:r>
            <a:r>
              <a:rPr dirty="0" err="1"/>
              <a:t>complexas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Incidentes</a:t>
            </a:r>
            <a:r>
              <a:rPr dirty="0"/>
              <a:t> </a:t>
            </a:r>
            <a:r>
              <a:rPr dirty="0" err="1"/>
              <a:t>exigem</a:t>
            </a:r>
            <a:r>
              <a:rPr dirty="0"/>
              <a:t> </a:t>
            </a:r>
            <a:r>
              <a:rPr dirty="0" err="1"/>
              <a:t>preparação</a:t>
            </a:r>
            <a:r>
              <a:rPr dirty="0"/>
              <a:t> </a:t>
            </a:r>
            <a:r>
              <a:rPr dirty="0" err="1"/>
              <a:t>prévia</a:t>
            </a:r>
            <a:r>
              <a:rPr dirty="0"/>
              <a:t>: </a:t>
            </a:r>
            <a:r>
              <a:rPr dirty="0" err="1"/>
              <a:t>fluxo</a:t>
            </a:r>
            <a:r>
              <a:rPr dirty="0"/>
              <a:t>, </a:t>
            </a:r>
            <a:r>
              <a:rPr dirty="0" err="1"/>
              <a:t>responsáveis</a:t>
            </a:r>
            <a:r>
              <a:rPr dirty="0"/>
              <a:t>, </a:t>
            </a:r>
            <a:r>
              <a:rPr dirty="0" err="1"/>
              <a:t>evidências</a:t>
            </a:r>
            <a:r>
              <a:rPr dirty="0"/>
              <a:t> e </a:t>
            </a:r>
            <a:r>
              <a:rPr dirty="0" err="1"/>
              <a:t>comunicação</a:t>
            </a:r>
            <a:r>
              <a:rPr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3749040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Frase</a:t>
            </a:r>
            <a:r>
              <a:rPr dirty="0"/>
              <a:t> de </a:t>
            </a:r>
            <a:r>
              <a:rPr dirty="0" err="1"/>
              <a:t>fechamento</a:t>
            </a:r>
            <a:r>
              <a:rPr dirty="0"/>
              <a:t>: A boa </a:t>
            </a:r>
            <a:r>
              <a:rPr dirty="0" err="1"/>
              <a:t>prática</a:t>
            </a:r>
            <a:r>
              <a:rPr dirty="0"/>
              <a:t> é simples: </a:t>
            </a:r>
            <a:r>
              <a:rPr dirty="0" err="1"/>
              <a:t>publicar</a:t>
            </a:r>
            <a:r>
              <a:rPr dirty="0"/>
              <a:t> 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controla</a:t>
            </a:r>
            <a:r>
              <a:rPr dirty="0"/>
              <a:t>, </a:t>
            </a:r>
            <a:r>
              <a:rPr dirty="0" err="1"/>
              <a:t>proteger</a:t>
            </a:r>
            <a:r>
              <a:rPr dirty="0"/>
              <a:t> 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identifica</a:t>
            </a:r>
            <a:r>
              <a:rPr dirty="0"/>
              <a:t>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smtClean="0"/>
              <a:t>e </a:t>
            </a:r>
            <a:r>
              <a:rPr dirty="0"/>
              <a:t>registrar o </a:t>
            </a:r>
            <a:r>
              <a:rPr dirty="0" err="1"/>
              <a:t>porquê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685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43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REFERÊNCIAS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Referências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normativas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institucionais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124713"/>
            <a:ext cx="7635240" cy="19159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Fontes</a:t>
            </a:r>
            <a:r>
              <a:rPr sz="1100" dirty="0">
                <a:solidFill>
                  <a:srgbClr val="505663"/>
                </a:solidFill>
                <a:latin typeface="Aptos"/>
              </a:rPr>
              <a:t>-base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aprofundamento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atualização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7406640" cy="2754085"/>
          </a:xfrm>
          <a:prstGeom prst="rect">
            <a:avLst/>
          </a:prstGeom>
          <a:noFill/>
        </p:spPr>
        <p:txBody>
          <a:bodyPr wrap="square" lIns="73151" tIns="36575" rIns="73151" bIns="36575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Constituição</a:t>
            </a:r>
            <a:r>
              <a:rPr dirty="0"/>
              <a:t> Federal de 1988 — </a:t>
            </a:r>
            <a:r>
              <a:rPr dirty="0" err="1"/>
              <a:t>publicidade</a:t>
            </a:r>
            <a:r>
              <a:rPr dirty="0"/>
              <a:t>, </a:t>
            </a:r>
            <a:r>
              <a:rPr dirty="0" err="1"/>
              <a:t>acesso</a:t>
            </a:r>
            <a:r>
              <a:rPr dirty="0"/>
              <a:t> à </a:t>
            </a:r>
            <a:r>
              <a:rPr dirty="0" err="1"/>
              <a:t>informação</a:t>
            </a:r>
            <a:r>
              <a:rPr dirty="0"/>
              <a:t>, </a:t>
            </a:r>
            <a:r>
              <a:rPr dirty="0" err="1"/>
              <a:t>intimidade</a:t>
            </a:r>
            <a:r>
              <a:rPr dirty="0"/>
              <a:t> e </a:t>
            </a:r>
            <a:r>
              <a:rPr dirty="0" err="1"/>
              <a:t>vida</a:t>
            </a:r>
            <a:r>
              <a:rPr dirty="0"/>
              <a:t> </a:t>
            </a:r>
            <a:r>
              <a:rPr dirty="0" err="1"/>
              <a:t>privada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Lei 12.527/2011 — Lei de </a:t>
            </a:r>
            <a:r>
              <a:rPr dirty="0" err="1"/>
              <a:t>Acesso</a:t>
            </a:r>
            <a:r>
              <a:rPr dirty="0"/>
              <a:t> à </a:t>
            </a:r>
            <a:r>
              <a:rPr dirty="0" err="1"/>
              <a:t>Informação</a:t>
            </a:r>
            <a:r>
              <a:rPr dirty="0"/>
              <a:t> (LAI).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Lei 13.709/2018 — Lei </a:t>
            </a:r>
            <a:r>
              <a:rPr dirty="0" err="1"/>
              <a:t>Geral</a:t>
            </a:r>
            <a:r>
              <a:rPr dirty="0"/>
              <a:t> de </a:t>
            </a:r>
            <a:r>
              <a:rPr dirty="0" err="1"/>
              <a:t>Proteção</a:t>
            </a:r>
            <a:r>
              <a:rPr dirty="0"/>
              <a:t> de Dados </a:t>
            </a:r>
            <a:r>
              <a:rPr dirty="0" err="1"/>
              <a:t>Pessoais</a:t>
            </a:r>
            <a:r>
              <a:rPr dirty="0"/>
              <a:t> (LGPD).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Lei 13.460/2017 — </a:t>
            </a:r>
            <a:r>
              <a:rPr dirty="0" err="1"/>
              <a:t>direitos</a:t>
            </a:r>
            <a:r>
              <a:rPr dirty="0"/>
              <a:t> do </a:t>
            </a:r>
            <a:r>
              <a:rPr dirty="0" err="1"/>
              <a:t>usuário</a:t>
            </a:r>
            <a:r>
              <a:rPr dirty="0"/>
              <a:t> dos </a:t>
            </a:r>
            <a:r>
              <a:rPr dirty="0" err="1"/>
              <a:t>serviços</a:t>
            </a:r>
            <a:r>
              <a:rPr dirty="0"/>
              <a:t> </a:t>
            </a:r>
            <a:r>
              <a:rPr dirty="0" err="1"/>
              <a:t>públicos</a:t>
            </a:r>
            <a:r>
              <a:rPr dirty="0"/>
              <a:t> e </a:t>
            </a:r>
            <a:r>
              <a:rPr dirty="0" err="1"/>
              <a:t>ouvidorias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Decreto</a:t>
            </a:r>
            <a:r>
              <a:rPr dirty="0"/>
              <a:t> 9.492/2018 — </a:t>
            </a:r>
            <a:r>
              <a:rPr dirty="0" err="1"/>
              <a:t>Sistema</a:t>
            </a:r>
            <a:r>
              <a:rPr dirty="0"/>
              <a:t> de </a:t>
            </a:r>
            <a:r>
              <a:rPr dirty="0" err="1"/>
              <a:t>Ouvidoria</a:t>
            </a:r>
            <a:r>
              <a:rPr dirty="0"/>
              <a:t> do </a:t>
            </a:r>
            <a:r>
              <a:rPr dirty="0" err="1"/>
              <a:t>Poder</a:t>
            </a:r>
            <a:r>
              <a:rPr dirty="0"/>
              <a:t> </a:t>
            </a:r>
            <a:r>
              <a:rPr dirty="0" err="1"/>
              <a:t>Executivo</a:t>
            </a:r>
            <a:r>
              <a:rPr dirty="0"/>
              <a:t> federal (</a:t>
            </a:r>
            <a:r>
              <a:rPr dirty="0" err="1"/>
              <a:t>referência</a:t>
            </a:r>
            <a:r>
              <a:rPr dirty="0"/>
              <a:t> de boas </a:t>
            </a:r>
            <a:r>
              <a:rPr dirty="0" err="1"/>
              <a:t>práticas</a:t>
            </a:r>
            <a:r>
              <a:rPr dirty="0"/>
              <a:t>).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Resolução</a:t>
            </a:r>
            <a:r>
              <a:rPr dirty="0"/>
              <a:t> CD/ANPD nº 15/2024 — </a:t>
            </a:r>
            <a:r>
              <a:rPr dirty="0" err="1"/>
              <a:t>Regulamento</a:t>
            </a:r>
            <a:r>
              <a:rPr dirty="0"/>
              <a:t> de </a:t>
            </a:r>
            <a:r>
              <a:rPr dirty="0" err="1"/>
              <a:t>Comunicação</a:t>
            </a:r>
            <a:r>
              <a:rPr dirty="0"/>
              <a:t> de </a:t>
            </a:r>
            <a:r>
              <a:rPr dirty="0" err="1"/>
              <a:t>Incidente</a:t>
            </a:r>
            <a:r>
              <a:rPr dirty="0"/>
              <a:t> de </a:t>
            </a:r>
            <a:r>
              <a:rPr dirty="0" err="1"/>
              <a:t>Segurança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ANPD — </a:t>
            </a:r>
            <a:r>
              <a:rPr dirty="0" err="1"/>
              <a:t>orientações</a:t>
            </a:r>
            <a:r>
              <a:rPr dirty="0"/>
              <a:t> e </a:t>
            </a:r>
            <a:r>
              <a:rPr dirty="0" err="1"/>
              <a:t>página</a:t>
            </a:r>
            <a:r>
              <a:rPr dirty="0"/>
              <a:t> de </a:t>
            </a:r>
            <a:r>
              <a:rPr dirty="0" err="1"/>
              <a:t>Comunicação</a:t>
            </a:r>
            <a:r>
              <a:rPr dirty="0"/>
              <a:t> de </a:t>
            </a:r>
            <a:r>
              <a:rPr dirty="0" err="1"/>
              <a:t>Incidente</a:t>
            </a:r>
            <a:r>
              <a:rPr dirty="0"/>
              <a:t> de </a:t>
            </a:r>
            <a:r>
              <a:rPr dirty="0" err="1"/>
              <a:t>Segurança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264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44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>
                <a:solidFill>
                  <a:srgbClr val="081D30"/>
                </a:solidFill>
                <a:latin typeface="Aptos"/>
              </a:rPr>
              <a:t>Obrigado!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1124713"/>
            <a:ext cx="7635240" cy="2049792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endParaRPr lang="pt-BR" sz="1100" dirty="0" smtClean="0">
              <a:solidFill>
                <a:srgbClr val="505663"/>
              </a:solidFill>
              <a:latin typeface="Aptos"/>
            </a:endParaRPr>
          </a:p>
          <a:p>
            <a:pPr algn="l"/>
            <a:endParaRPr lang="pt-BR" sz="1100" dirty="0" smtClean="0">
              <a:solidFill>
                <a:srgbClr val="505663"/>
              </a:solidFill>
              <a:latin typeface="Aptos"/>
            </a:endParaRPr>
          </a:p>
          <a:p>
            <a:pPr algn="l"/>
            <a:endParaRPr lang="pt-BR" sz="1100" dirty="0" smtClean="0">
              <a:solidFill>
                <a:srgbClr val="505663"/>
              </a:solidFill>
              <a:latin typeface="Aptos"/>
            </a:endParaRPr>
          </a:p>
          <a:p>
            <a:pPr algn="l"/>
            <a:endParaRPr lang="pt-BR" sz="1100" dirty="0" smtClean="0">
              <a:solidFill>
                <a:srgbClr val="505663"/>
              </a:solidFill>
              <a:latin typeface="Aptos"/>
            </a:endParaRPr>
          </a:p>
          <a:p>
            <a:pPr algn="l"/>
            <a:endParaRPr lang="pt-BR" sz="1100" dirty="0" smtClean="0">
              <a:solidFill>
                <a:srgbClr val="505663"/>
              </a:solidFill>
              <a:latin typeface="Aptos"/>
            </a:endParaRPr>
          </a:p>
          <a:p>
            <a:pPr algn="l"/>
            <a:endParaRPr lang="pt-BR" sz="1100" dirty="0" smtClean="0">
              <a:solidFill>
                <a:srgbClr val="505663"/>
              </a:solidFill>
              <a:latin typeface="Aptos"/>
            </a:endParaRPr>
          </a:p>
          <a:p>
            <a:pPr algn="l"/>
            <a:endParaRPr lang="pt-BR" sz="1100" dirty="0" smtClean="0">
              <a:solidFill>
                <a:srgbClr val="505663"/>
              </a:solidFill>
              <a:latin typeface="Aptos"/>
            </a:endParaRP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sz="1100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Contatos:</a:t>
            </a: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sz="1100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E-mail: </a:t>
            </a:r>
            <a:r>
              <a:rPr lang="pt-BR" sz="1100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  <a:hlinkClick r:id="rId3"/>
              </a:rPr>
              <a:t>devaldojr@gmail.com</a:t>
            </a:r>
            <a:endParaRPr lang="pt-BR" sz="1100" b="1" kern="0" dirty="0" smtClean="0">
              <a:solidFill>
                <a:prstClr val="black"/>
              </a:solidFill>
              <a:ea typeface="MS PGothic" pitchFamily="34" charset="-128"/>
              <a:cs typeface="Arial"/>
              <a:sym typeface="Arial"/>
            </a:endParaRP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sz="1100" b="1" kern="0" dirty="0" err="1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Instagram</a:t>
            </a:r>
            <a:r>
              <a:rPr lang="pt-BR" sz="1100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: @</a:t>
            </a:r>
            <a:r>
              <a:rPr lang="pt-BR" sz="1100" b="1" kern="0" dirty="0" err="1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devaldojrjornalista</a:t>
            </a:r>
            <a:endParaRPr lang="pt-BR" sz="1100" b="1" kern="0" dirty="0" smtClean="0">
              <a:solidFill>
                <a:prstClr val="black"/>
              </a:solidFill>
              <a:ea typeface="MS PGothic" pitchFamily="34" charset="-128"/>
              <a:cs typeface="Arial"/>
              <a:sym typeface="Arial"/>
            </a:endParaRPr>
          </a:p>
          <a:p>
            <a:pPr lvl="0" algn="ctr" defTabSz="1219140">
              <a:buClr>
                <a:srgbClr val="000000"/>
              </a:buClr>
              <a:defRPr/>
            </a:pPr>
            <a:r>
              <a:rPr lang="pt-BR" sz="1100" b="1" kern="0" dirty="0" err="1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Whats</a:t>
            </a:r>
            <a:r>
              <a:rPr lang="pt-BR" sz="1100" b="1" kern="0" dirty="0" smtClean="0">
                <a:solidFill>
                  <a:prstClr val="black"/>
                </a:solidFill>
                <a:ea typeface="MS PGothic" pitchFamily="34" charset="-128"/>
                <a:cs typeface="Arial"/>
                <a:sym typeface="Arial"/>
              </a:rPr>
              <a:t>: (43) 9.9954-9704</a:t>
            </a:r>
            <a:endParaRPr lang="pt-BR" sz="1100" b="1" kern="0" dirty="0" smtClean="0">
              <a:solidFill>
                <a:prstClr val="black"/>
              </a:solidFill>
              <a:cs typeface="Arial"/>
              <a:sym typeface="Arial"/>
            </a:endParaRPr>
          </a:p>
          <a:p>
            <a:pPr algn="l"/>
            <a:endParaRPr sz="1100" dirty="0">
              <a:solidFill>
                <a:srgbClr val="505663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36" y="4900202"/>
            <a:ext cx="6400800" cy="203133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2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200" dirty="0">
                <a:solidFill>
                  <a:srgbClr val="FF0000"/>
                </a:solidFill>
                <a:latin typeface="Aptos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2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2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Resultados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aprendizagem</a:t>
            </a:r>
            <a:endParaRPr sz="22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" y="1124713"/>
            <a:ext cx="7635240" cy="19159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Ao</a:t>
            </a:r>
            <a:r>
              <a:rPr sz="1100" dirty="0">
                <a:solidFill>
                  <a:srgbClr val="505663"/>
                </a:solidFill>
                <a:latin typeface="Aptos"/>
              </a:rPr>
              <a:t> final,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aluno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deverá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conseguir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aplicar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critérios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práticos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rotina</a:t>
            </a:r>
            <a:r>
              <a:rPr sz="1100" dirty="0">
                <a:solidFill>
                  <a:srgbClr val="505663"/>
                </a:solidFill>
                <a:latin typeface="Aptos"/>
              </a:rPr>
              <a:t> municipal.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7406640" cy="2395013"/>
          </a:xfrm>
          <a:prstGeom prst="rect">
            <a:avLst/>
          </a:prstGeom>
          <a:noFill/>
        </p:spPr>
        <p:txBody>
          <a:bodyPr wrap="square" lIns="73151" tIns="36575" rIns="73151" bIns="36575">
            <a:spAutoFit/>
          </a:bodyPr>
          <a:lstStyle/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Montar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matriz</a:t>
            </a:r>
            <a:r>
              <a:rPr dirty="0"/>
              <a:t> LAI × LGPD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decidir</a:t>
            </a:r>
            <a:r>
              <a:rPr dirty="0"/>
              <a:t> </a:t>
            </a:r>
            <a:r>
              <a:rPr dirty="0" err="1"/>
              <a:t>publicação</a:t>
            </a:r>
            <a:r>
              <a:rPr dirty="0"/>
              <a:t>, </a:t>
            </a:r>
            <a:r>
              <a:rPr dirty="0" err="1"/>
              <a:t>restrição</a:t>
            </a:r>
            <a:r>
              <a:rPr dirty="0"/>
              <a:t>, </a:t>
            </a:r>
            <a:r>
              <a:rPr dirty="0" err="1"/>
              <a:t>tarja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anonimização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Diferenciar</a:t>
            </a:r>
            <a:r>
              <a:rPr dirty="0"/>
              <a:t> </a:t>
            </a:r>
            <a:r>
              <a:rPr dirty="0" err="1"/>
              <a:t>manifestação</a:t>
            </a:r>
            <a:r>
              <a:rPr dirty="0"/>
              <a:t> </a:t>
            </a:r>
            <a:r>
              <a:rPr dirty="0" err="1"/>
              <a:t>identificada</a:t>
            </a:r>
            <a:r>
              <a:rPr dirty="0"/>
              <a:t>, </a:t>
            </a:r>
            <a:r>
              <a:rPr dirty="0" err="1"/>
              <a:t>sigilosa</a:t>
            </a:r>
            <a:r>
              <a:rPr dirty="0"/>
              <a:t> e </a:t>
            </a:r>
            <a:r>
              <a:rPr dirty="0" err="1"/>
              <a:t>anônima</a:t>
            </a:r>
            <a:r>
              <a:rPr dirty="0"/>
              <a:t>, com </a:t>
            </a:r>
            <a:r>
              <a:rPr dirty="0" err="1"/>
              <a:t>fluxo</a:t>
            </a:r>
            <a:r>
              <a:rPr dirty="0"/>
              <a:t> </a:t>
            </a:r>
            <a:r>
              <a:rPr dirty="0" err="1"/>
              <a:t>seguro</a:t>
            </a:r>
            <a:r>
              <a:rPr dirty="0"/>
              <a:t> de </a:t>
            </a:r>
            <a:r>
              <a:rPr dirty="0" err="1"/>
              <a:t>tratamento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Revisar</a:t>
            </a:r>
            <a:r>
              <a:rPr dirty="0"/>
              <a:t> </a:t>
            </a:r>
            <a:r>
              <a:rPr dirty="0" err="1"/>
              <a:t>publicações</a:t>
            </a:r>
            <a:r>
              <a:rPr dirty="0"/>
              <a:t> no portal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evitar</a:t>
            </a:r>
            <a:r>
              <a:rPr dirty="0"/>
              <a:t> </a:t>
            </a:r>
            <a:r>
              <a:rPr dirty="0" err="1"/>
              <a:t>exposição</a:t>
            </a:r>
            <a:r>
              <a:rPr dirty="0"/>
              <a:t> </a:t>
            </a:r>
            <a:r>
              <a:rPr dirty="0" err="1"/>
              <a:t>indevida</a:t>
            </a:r>
            <a:r>
              <a:rPr dirty="0"/>
              <a:t> de dados </a:t>
            </a:r>
            <a:r>
              <a:rPr dirty="0" err="1"/>
              <a:t>pessoais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papéis</a:t>
            </a:r>
            <a:r>
              <a:rPr dirty="0"/>
              <a:t> de </a:t>
            </a:r>
            <a:r>
              <a:rPr dirty="0" err="1"/>
              <a:t>Ouvidoria</a:t>
            </a:r>
            <a:r>
              <a:rPr dirty="0"/>
              <a:t>, e-SIC, TI, </a:t>
            </a:r>
            <a:r>
              <a:rPr dirty="0" err="1"/>
              <a:t>Controle</a:t>
            </a:r>
            <a:r>
              <a:rPr dirty="0"/>
              <a:t> </a:t>
            </a:r>
            <a:r>
              <a:rPr dirty="0" err="1"/>
              <a:t>Interno</a:t>
            </a:r>
            <a:r>
              <a:rPr dirty="0"/>
              <a:t>, </a:t>
            </a:r>
            <a:r>
              <a:rPr dirty="0" err="1"/>
              <a:t>Procuradoria</a:t>
            </a:r>
            <a:r>
              <a:rPr dirty="0"/>
              <a:t> e </a:t>
            </a:r>
            <a:r>
              <a:rPr dirty="0" err="1"/>
              <a:t>Encarregado</a:t>
            </a:r>
            <a:r>
              <a:rPr dirty="0"/>
              <a:t>.</a:t>
            </a:r>
          </a:p>
          <a:p>
            <a:pPr>
              <a:spcAft>
                <a:spcPts val="400"/>
              </a:spcAft>
              <a:defRPr sz="1500">
                <a:solidFill>
                  <a:srgbClr val="1E2537"/>
                </a:solidFill>
                <a:latin typeface="Aptos"/>
              </a:defRPr>
            </a:pPr>
            <a:r>
              <a:rPr dirty="0"/>
              <a:t>• </a:t>
            </a:r>
            <a:r>
              <a:rPr dirty="0" err="1"/>
              <a:t>Elaborar</a:t>
            </a:r>
            <a:r>
              <a:rPr dirty="0"/>
              <a:t> </a:t>
            </a:r>
            <a:r>
              <a:rPr dirty="0" err="1"/>
              <a:t>resposta</a:t>
            </a:r>
            <a:r>
              <a:rPr dirty="0"/>
              <a:t> </a:t>
            </a:r>
            <a:r>
              <a:rPr dirty="0" err="1"/>
              <a:t>inicial</a:t>
            </a:r>
            <a:r>
              <a:rPr dirty="0"/>
              <a:t> a </a:t>
            </a:r>
            <a:r>
              <a:rPr dirty="0" err="1"/>
              <a:t>incidente</a:t>
            </a:r>
            <a:r>
              <a:rPr dirty="0"/>
              <a:t> de </a:t>
            </a:r>
            <a:r>
              <a:rPr dirty="0" err="1"/>
              <a:t>segurança</a:t>
            </a:r>
            <a:r>
              <a:rPr dirty="0"/>
              <a:t> com </a:t>
            </a:r>
            <a:r>
              <a:rPr dirty="0" err="1"/>
              <a:t>registro</a:t>
            </a:r>
            <a:r>
              <a:rPr dirty="0"/>
              <a:t>, </a:t>
            </a:r>
            <a:r>
              <a:rPr dirty="0" err="1"/>
              <a:t>contenção</a:t>
            </a:r>
            <a:r>
              <a:rPr dirty="0"/>
              <a:t> e </a:t>
            </a:r>
            <a:r>
              <a:rPr dirty="0" err="1"/>
              <a:t>comunicação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60120"/>
            <a:ext cx="1280160" cy="44550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800" b="1" dirty="0">
                <a:solidFill>
                  <a:srgbClr val="8DDCCA"/>
                </a:solidFill>
                <a:latin typeface="Aptos"/>
              </a:rPr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91640"/>
            <a:ext cx="7132320" cy="101104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3200" b="1" dirty="0" err="1">
                <a:solidFill>
                  <a:srgbClr val="FFFFFF"/>
                </a:solidFill>
                <a:latin typeface="Aptos"/>
              </a:rPr>
              <a:t>Transparência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vs. </a:t>
            </a:r>
            <a:r>
              <a:rPr sz="3200" b="1" dirty="0" err="1">
                <a:solidFill>
                  <a:srgbClr val="FFFFFF"/>
                </a:solidFill>
                <a:latin typeface="Aptos"/>
              </a:rPr>
              <a:t>Proteção</a:t>
            </a:r>
            <a:r>
              <a:rPr sz="3200" b="1" dirty="0">
                <a:solidFill>
                  <a:srgbClr val="FFFFFF"/>
                </a:solidFill>
                <a:latin typeface="Aptos"/>
              </a:rPr>
              <a:t> de Dados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97481"/>
            <a:ext cx="6949440" cy="24929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500" dirty="0" err="1">
                <a:solidFill>
                  <a:srgbClr val="EBF1FF"/>
                </a:solidFill>
                <a:latin typeface="Aptos"/>
              </a:rPr>
              <a:t>Nem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toda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informação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pública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exige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exposição</a:t>
            </a:r>
            <a:r>
              <a:rPr sz="1500" dirty="0">
                <a:solidFill>
                  <a:srgbClr val="EBF1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ilimitada</a:t>
            </a:r>
            <a:r>
              <a:rPr sz="1500" dirty="0">
                <a:solidFill>
                  <a:srgbClr val="EBF1FF"/>
                </a:solidFill>
                <a:latin typeface="Aptos"/>
              </a:rPr>
              <a:t> de dados </a:t>
            </a:r>
            <a:r>
              <a:rPr sz="1500" dirty="0" err="1">
                <a:solidFill>
                  <a:srgbClr val="EBF1FF"/>
                </a:solidFill>
                <a:latin typeface="Aptos"/>
              </a:rPr>
              <a:t>pessoais</a:t>
            </a:r>
            <a:r>
              <a:rPr sz="1500" dirty="0">
                <a:solidFill>
                  <a:srgbClr val="EBF1FF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591806"/>
            <a:ext cx="6400800" cy="1569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900" dirty="0" err="1">
                <a:solidFill>
                  <a:srgbClr val="EBF1FF"/>
                </a:solidFill>
                <a:latin typeface="Aptos"/>
              </a:rPr>
              <a:t>Intersecções</a:t>
            </a:r>
            <a:r>
              <a:rPr sz="900" dirty="0">
                <a:solidFill>
                  <a:srgbClr val="EBF1FF"/>
                </a:solidFill>
                <a:latin typeface="Aptos"/>
              </a:rPr>
              <a:t>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Conflitos</a:t>
            </a:r>
            <a:r>
              <a:rPr sz="900" dirty="0">
                <a:solidFill>
                  <a:srgbClr val="EBF1FF"/>
                </a:solidFill>
                <a:latin typeface="Aptos"/>
              </a:rPr>
              <a:t>: Portal, LGPD e </a:t>
            </a:r>
            <a:r>
              <a:rPr sz="900" dirty="0" err="1">
                <a:solidFill>
                  <a:srgbClr val="EBF1FF"/>
                </a:solidFill>
                <a:latin typeface="Aptos"/>
              </a:rPr>
              <a:t>Ouvidoria</a:t>
            </a:r>
            <a:endParaRPr sz="900" dirty="0">
              <a:solidFill>
                <a:srgbClr val="EBF1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120" y="731520"/>
            <a:ext cx="731520" cy="1057213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3400" dirty="0">
                <a:solidFill>
                  <a:srgbClr val="FFFFFF"/>
                </a:solidFill>
                <a:latin typeface="Aptos"/>
              </a:rPr>
              <a:t>⚖️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93" y="4914745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Transparência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vs.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Proteção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de Dados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1124712"/>
            <a:ext cx="7635240" cy="884088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505663"/>
                </a:solidFill>
                <a:latin typeface="Aptos"/>
              </a:rPr>
              <a:t>Acesso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à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regra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mas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deve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conviver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intimidade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privacidade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proteção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dados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pessoais</a:t>
            </a:r>
            <a:r>
              <a:rPr sz="1100" dirty="0">
                <a:solidFill>
                  <a:srgbClr val="505663"/>
                </a:solidFill>
                <a:latin typeface="Aptos"/>
              </a:rPr>
              <a:t>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correta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“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tudo</a:t>
            </a:r>
            <a:r>
              <a:rPr sz="1100" dirty="0">
                <a:solidFill>
                  <a:srgbClr val="505663"/>
                </a:solidFill>
                <a:latin typeface="Aptos"/>
              </a:rPr>
              <a:t>”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nem</a:t>
            </a:r>
            <a:r>
              <a:rPr sz="1100" dirty="0">
                <a:solidFill>
                  <a:srgbClr val="505663"/>
                </a:solidFill>
                <a:latin typeface="Aptos"/>
              </a:rPr>
              <a:t> “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ocultar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tudo</a:t>
            </a:r>
            <a:r>
              <a:rPr sz="1100" dirty="0">
                <a:solidFill>
                  <a:srgbClr val="505663"/>
                </a:solidFill>
                <a:latin typeface="Aptos"/>
              </a:rPr>
              <a:t>”: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necessário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proporcionalidade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. Use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três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perguntas</a:t>
            </a:r>
            <a:r>
              <a:rPr sz="1100" dirty="0">
                <a:solidFill>
                  <a:srgbClr val="505663"/>
                </a:solidFill>
                <a:latin typeface="Aptos"/>
              </a:rPr>
              <a:t>: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finalidade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pública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?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qual</a:t>
            </a:r>
            <a:r>
              <a:rPr sz="1100" dirty="0">
                <a:solidFill>
                  <a:srgbClr val="505663"/>
                </a:solidFill>
                <a:latin typeface="Aptos"/>
              </a:rPr>
              <a:t> dado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indispensável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?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forma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menos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invasiva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?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Quando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for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necessária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social,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avalie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tarja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anonimização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agregação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parcial</a:t>
            </a:r>
            <a:r>
              <a:rPr sz="1100" dirty="0">
                <a:solidFill>
                  <a:srgbClr val="505663"/>
                </a:solidFill>
                <a:latin typeface="Aptos"/>
              </a:rPr>
              <a:t>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Registre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justificativa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demonstrar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accountability.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695575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⚖️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1" y="3440512"/>
            <a:ext cx="8247886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/>
              <a:t>Ideia-</a:t>
            </a:r>
            <a:r>
              <a:rPr dirty="0" err="1"/>
              <a:t>chave</a:t>
            </a:r>
            <a:r>
              <a:rPr dirty="0"/>
              <a:t>: </a:t>
            </a:r>
            <a:r>
              <a:rPr dirty="0" err="1"/>
              <a:t>Transparência</a:t>
            </a:r>
            <a:r>
              <a:rPr dirty="0"/>
              <a:t> </a:t>
            </a:r>
            <a:r>
              <a:rPr dirty="0" err="1"/>
              <a:t>útil</a:t>
            </a:r>
            <a:r>
              <a:rPr dirty="0"/>
              <a:t> é </a:t>
            </a:r>
            <a:r>
              <a:rPr dirty="0" err="1"/>
              <a:t>aquela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permite</a:t>
            </a:r>
            <a:r>
              <a:rPr dirty="0"/>
              <a:t> </a:t>
            </a:r>
            <a:r>
              <a:rPr dirty="0" err="1"/>
              <a:t>controle</a:t>
            </a:r>
            <a:r>
              <a:rPr dirty="0"/>
              <a:t> social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 smtClean="0"/>
              <a:t>sem</a:t>
            </a:r>
            <a:r>
              <a:rPr dirty="0" smtClean="0"/>
              <a:t> </a:t>
            </a:r>
            <a:r>
              <a:rPr dirty="0" err="1"/>
              <a:t>transformar</a:t>
            </a:r>
            <a:r>
              <a:rPr dirty="0"/>
              <a:t> o </a:t>
            </a:r>
            <a:r>
              <a:rPr dirty="0" err="1"/>
              <a:t>cidadão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fonte</a:t>
            </a:r>
            <a:r>
              <a:rPr dirty="0"/>
              <a:t> de </a:t>
            </a:r>
            <a:r>
              <a:rPr dirty="0" err="1" smtClean="0"/>
              <a:t>exposição</a:t>
            </a:r>
            <a:r>
              <a:rPr lang="pt-BR" dirty="0" smtClean="0"/>
              <a:t> </a:t>
            </a:r>
            <a:r>
              <a:rPr dirty="0" err="1" smtClean="0"/>
              <a:t>indevida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46" y="4914745"/>
            <a:ext cx="6400800" cy="203133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2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200" dirty="0">
                <a:solidFill>
                  <a:srgbClr val="FF0000"/>
                </a:solidFill>
                <a:latin typeface="Aptos"/>
              </a:rPr>
              <a:t>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2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2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2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46304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2"/>
            <a:ext cx="7315200" cy="357021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2200" b="1" dirty="0" err="1">
                <a:solidFill>
                  <a:srgbClr val="081D30"/>
                </a:solidFill>
                <a:latin typeface="Aptos"/>
              </a:rPr>
              <a:t>Matriz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2200" b="1" dirty="0" err="1">
                <a:solidFill>
                  <a:srgbClr val="081D30"/>
                </a:solidFill>
                <a:latin typeface="Aptos"/>
              </a:rPr>
              <a:t>decisória</a:t>
            </a:r>
            <a:r>
              <a:rPr sz="2200" b="1" dirty="0">
                <a:solidFill>
                  <a:srgbClr val="081D30"/>
                </a:solidFill>
                <a:latin typeface="Aptos"/>
              </a:rPr>
              <a:t> LAI × LGPD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1124713"/>
            <a:ext cx="7635240" cy="537839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>
                <a:solidFill>
                  <a:srgbClr val="505663"/>
                </a:solidFill>
                <a:latin typeface="Aptos"/>
              </a:rPr>
              <a:t>1.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informação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pública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por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natureza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exigência</a:t>
            </a:r>
            <a:r>
              <a:rPr sz="1100" dirty="0">
                <a:solidFill>
                  <a:srgbClr val="505663"/>
                </a:solidFill>
                <a:latin typeface="Aptos"/>
              </a:rPr>
              <a:t> legal? 2. O dado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pessoal</a:t>
            </a:r>
            <a:r>
              <a:rPr sz="1100" dirty="0">
                <a:solidFill>
                  <a:srgbClr val="505663"/>
                </a:solidFill>
                <a:latin typeface="Aptos"/>
              </a:rPr>
              <a:t>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indispensável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para</a:t>
            </a:r>
            <a:r>
              <a:rPr sz="1100" dirty="0">
                <a:solidFill>
                  <a:srgbClr val="505663"/>
                </a:solidFill>
                <a:latin typeface="Aptos"/>
              </a:rPr>
              <a:t> o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controle</a:t>
            </a:r>
            <a:r>
              <a:rPr sz="1100" dirty="0">
                <a:solidFill>
                  <a:srgbClr val="505663"/>
                </a:solidFill>
                <a:latin typeface="Aptos"/>
              </a:rPr>
              <a:t> social? 3.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Há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risco</a:t>
            </a:r>
            <a:r>
              <a:rPr sz="1100" dirty="0">
                <a:solidFill>
                  <a:srgbClr val="505663"/>
                </a:solidFill>
                <a:latin typeface="Aptos"/>
              </a:rPr>
              <a:t> de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dano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ao</a:t>
            </a:r>
            <a:r>
              <a:rPr sz="1100" dirty="0">
                <a:solidFill>
                  <a:srgbClr val="505663"/>
                </a:solidFill>
                <a:latin typeface="Aptos"/>
              </a:rPr>
              <a:t> titular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terceiros</a:t>
            </a:r>
            <a:r>
              <a:rPr sz="1100" dirty="0">
                <a:solidFill>
                  <a:srgbClr val="505663"/>
                </a:solidFill>
                <a:latin typeface="Aptos"/>
              </a:rPr>
              <a:t>? 4. É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possível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publicar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tarja</a:t>
            </a:r>
            <a:r>
              <a:rPr sz="1100" dirty="0">
                <a:solidFill>
                  <a:srgbClr val="505663"/>
                </a:solidFill>
                <a:latin typeface="Aptos"/>
              </a:rPr>
              <a:t>,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anonimização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ou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agregação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? 5. A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decisão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está</a:t>
            </a:r>
            <a:r>
              <a:rPr sz="1100" dirty="0">
                <a:solidFill>
                  <a:srgbClr val="505663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registrada</a:t>
            </a:r>
            <a:r>
              <a:rPr sz="1100" dirty="0">
                <a:solidFill>
                  <a:srgbClr val="505663"/>
                </a:solidFill>
                <a:latin typeface="Aptos"/>
              </a:rPr>
              <a:t> com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fundamento</a:t>
            </a:r>
            <a:r>
              <a:rPr sz="1100" dirty="0">
                <a:solidFill>
                  <a:srgbClr val="505663"/>
                </a:solidFill>
                <a:latin typeface="Aptos"/>
              </a:rPr>
              <a:t> e </a:t>
            </a:r>
            <a:r>
              <a:rPr sz="1100" dirty="0" err="1">
                <a:solidFill>
                  <a:srgbClr val="505663"/>
                </a:solidFill>
                <a:latin typeface="Aptos"/>
              </a:rPr>
              <a:t>responsável</a:t>
            </a:r>
            <a:r>
              <a:rPr sz="1100" dirty="0">
                <a:solidFill>
                  <a:srgbClr val="505663"/>
                </a:solidFill>
                <a:latin typeface="Apto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365760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🧩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473404"/>
            <a:ext cx="7406640" cy="438912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/>
              <a:t>Ideia-</a:t>
            </a:r>
            <a:r>
              <a:rPr dirty="0" err="1"/>
              <a:t>chave</a:t>
            </a:r>
            <a:r>
              <a:rPr dirty="0"/>
              <a:t>: A </a:t>
            </a:r>
            <a:r>
              <a:rPr dirty="0" err="1"/>
              <a:t>saída</a:t>
            </a:r>
            <a:r>
              <a:rPr dirty="0"/>
              <a:t> </a:t>
            </a:r>
            <a:r>
              <a:rPr dirty="0" err="1"/>
              <a:t>padrão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ser: </a:t>
            </a:r>
            <a:r>
              <a:rPr dirty="0" err="1"/>
              <a:t>divulgar</a:t>
            </a:r>
            <a:r>
              <a:rPr dirty="0"/>
              <a:t> o </a:t>
            </a:r>
            <a:r>
              <a:rPr dirty="0" err="1"/>
              <a:t>necessário</a:t>
            </a:r>
            <a:r>
              <a:rPr dirty="0"/>
              <a:t>, </a:t>
            </a:r>
            <a:r>
              <a:rPr dirty="0" err="1"/>
              <a:t>proteger</a:t>
            </a:r>
            <a:r>
              <a:rPr dirty="0"/>
              <a:t> o </a:t>
            </a:r>
            <a:r>
              <a:rPr dirty="0" err="1"/>
              <a:t>excessivo</a:t>
            </a:r>
            <a:r>
              <a:rPr dirty="0"/>
              <a:t> e </a:t>
            </a:r>
            <a:r>
              <a:rPr dirty="0" err="1"/>
              <a:t>explicar</a:t>
            </a:r>
            <a:r>
              <a:rPr dirty="0"/>
              <a:t> a </a:t>
            </a:r>
            <a:r>
              <a:rPr dirty="0" err="1"/>
              <a:t>decisão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yflex_layout_b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1923"/>
            <a:ext cx="6400800" cy="18774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100" dirty="0" err="1">
                <a:solidFill>
                  <a:srgbClr val="FF0000"/>
                </a:solidFill>
                <a:latin typeface="Aptos"/>
              </a:rPr>
              <a:t>Curso</a:t>
            </a:r>
            <a:r>
              <a:rPr sz="1100" dirty="0">
                <a:solidFill>
                  <a:srgbClr val="FF0000"/>
                </a:solidFill>
                <a:latin typeface="Aptos"/>
              </a:rPr>
              <a:t>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Ouvidoria</a:t>
            </a:r>
            <a:r>
              <a:rPr sz="1100" dirty="0">
                <a:solidFill>
                  <a:srgbClr val="FF0000"/>
                </a:solidFill>
                <a:latin typeface="Aptos"/>
              </a:rPr>
              <a:t>, e-SIC, Portal e LGPD • </a:t>
            </a:r>
            <a:r>
              <a:rPr sz="1100" dirty="0" err="1">
                <a:solidFill>
                  <a:srgbClr val="FF0000"/>
                </a:solidFill>
                <a:latin typeface="Aptos"/>
              </a:rPr>
              <a:t>Módulo</a:t>
            </a:r>
            <a:r>
              <a:rPr sz="1100" dirty="0">
                <a:solidFill>
                  <a:srgbClr val="FF0000"/>
                </a:solidFill>
                <a:latin typeface="Aptos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9327" y="4773168"/>
            <a:ext cx="411480" cy="141577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r"/>
            <a:r>
              <a:rPr sz="800" dirty="0">
                <a:solidFill>
                  <a:srgbClr val="FFFFFF"/>
                </a:solidFill>
                <a:latin typeface="Aptos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75489"/>
            <a:ext cx="1280160" cy="14542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800" b="1" dirty="0">
                <a:solidFill>
                  <a:srgbClr val="005768"/>
                </a:solidFill>
                <a:latin typeface="Aptos"/>
              </a:rPr>
              <a:t>TÓPICO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713233"/>
            <a:ext cx="7223760" cy="310854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sz="1900" b="1" dirty="0" err="1">
                <a:solidFill>
                  <a:srgbClr val="081D30"/>
                </a:solidFill>
                <a:latin typeface="Aptos"/>
              </a:rPr>
              <a:t>Caso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para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contar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em</a:t>
            </a:r>
            <a:r>
              <a:rPr sz="1900" b="1" dirty="0">
                <a:solidFill>
                  <a:srgbClr val="081D30"/>
                </a:solidFill>
                <a:latin typeface="Aptos"/>
              </a:rPr>
              <a:t> </a:t>
            </a:r>
            <a:r>
              <a:rPr sz="1900" b="1" dirty="0" err="1">
                <a:solidFill>
                  <a:srgbClr val="081D30"/>
                </a:solidFill>
                <a:latin typeface="Aptos"/>
              </a:rPr>
              <a:t>sala</a:t>
            </a:r>
            <a:endParaRPr sz="1900" b="1" dirty="0">
              <a:solidFill>
                <a:srgbClr val="081D30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1078992"/>
            <a:ext cx="7223760" cy="295466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l"/>
            <a:r>
              <a:rPr b="1" dirty="0">
                <a:solidFill>
                  <a:srgbClr val="005768"/>
                </a:solidFill>
                <a:latin typeface="Aptos"/>
              </a:rPr>
              <a:t>O PDF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que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foi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longe</a:t>
            </a:r>
            <a:r>
              <a:rPr b="1" dirty="0">
                <a:solidFill>
                  <a:srgbClr val="005768"/>
                </a:solidFill>
                <a:latin typeface="Aptos"/>
              </a:rPr>
              <a:t> </a:t>
            </a:r>
            <a:r>
              <a:rPr b="1" dirty="0" err="1">
                <a:solidFill>
                  <a:srgbClr val="005768"/>
                </a:solidFill>
                <a:latin typeface="Aptos"/>
              </a:rPr>
              <a:t>demais</a:t>
            </a:r>
            <a:endParaRPr b="1" dirty="0">
              <a:solidFill>
                <a:srgbClr val="005768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502920"/>
            <a:ext cx="502920" cy="695575"/>
          </a:xfrm>
          <a:prstGeom prst="rect">
            <a:avLst/>
          </a:prstGeom>
          <a:noFill/>
        </p:spPr>
        <p:txBody>
          <a:bodyPr wrap="square" lIns="27431" tIns="9144" rIns="27431" bIns="9144">
            <a:spAutoFit/>
          </a:bodyPr>
          <a:lstStyle/>
          <a:p>
            <a:pPr algn="ctr"/>
            <a:r>
              <a:rPr sz="2200" dirty="0">
                <a:solidFill>
                  <a:srgbClr val="081D30"/>
                </a:solidFill>
                <a:latin typeface="Aptos"/>
              </a:rPr>
              <a:t>⚖️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Personagem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3392" y="1572768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servidora Ana revisava documentos de uma contratação antes de publicar no portal.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093976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Situação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3392" y="2066544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processo tinha interesse público, mas os anexos traziam CPF, telefone e endereço de pessoas físicas.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2587752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Conflito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3392" y="2560320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 equipe se dividiu: uns defendiam publicar tudo; outros queriam retirar todo o processo do ar.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081528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Virada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3392" y="3054096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Ana propôs publicar o conteúdo essencial e aplicar tarja nos dados pessoais desnecessários.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800" y="3575304"/>
            <a:ext cx="1234440" cy="310896"/>
          </a:xfrm>
          <a:prstGeom prst="roundRect">
            <a:avLst/>
          </a:prstGeom>
          <a:solidFill>
            <a:srgbClr val="E5F1F5"/>
          </a:solidFill>
          <a:ln w="9525">
            <a:solidFill>
              <a:srgbClr val="C8DE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950" b="1">
                <a:solidFill>
                  <a:srgbClr val="005768"/>
                </a:solidFill>
                <a:latin typeface="Aptos"/>
              </a:defRPr>
            </a:pPr>
            <a:r>
              <a:t>Desfecho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3392" y="3547872"/>
            <a:ext cx="6172200" cy="384048"/>
          </a:xfrm>
          <a:prstGeom prst="roundRect">
            <a:avLst/>
          </a:prstGeom>
          <a:solidFill>
            <a:srgbClr val="FAFDFF"/>
          </a:solidFill>
          <a:ln w="9525">
            <a:solidFill>
              <a:srgbClr val="DDE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30" b="0">
                <a:solidFill>
                  <a:srgbClr val="192230"/>
                </a:solidFill>
                <a:latin typeface="Aptos"/>
              </a:defRPr>
            </a:pPr>
            <a:r>
              <a:t>O portal continuou útil ao controle social e o órgão reduziu o risco de exposição indevida.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20240" y="4206240"/>
            <a:ext cx="5815979" cy="475488"/>
          </a:xfrm>
          <a:prstGeom prst="roundRect">
            <a:avLst/>
          </a:prstGeom>
          <a:solidFill>
            <a:srgbClr val="E8F6F1"/>
          </a:solidFill>
          <a:ln w="9525">
            <a:solidFill>
              <a:srgbClr val="AC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54863" rIns="91438" bIns="54863" rtlCol="0" anchor="ctr"/>
          <a:lstStyle/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err="1"/>
              <a:t>Lição</a:t>
            </a:r>
            <a:r>
              <a:rPr dirty="0"/>
              <a:t> </a:t>
            </a:r>
            <a:r>
              <a:rPr dirty="0" err="1"/>
              <a:t>prática</a:t>
            </a:r>
            <a:r>
              <a:rPr dirty="0"/>
              <a:t>: Antes de </a:t>
            </a:r>
            <a:r>
              <a:rPr dirty="0" err="1"/>
              <a:t>publicar</a:t>
            </a:r>
            <a:r>
              <a:rPr dirty="0"/>
              <a:t>, </a:t>
            </a:r>
            <a:r>
              <a:rPr dirty="0" err="1"/>
              <a:t>separe</a:t>
            </a:r>
            <a:r>
              <a:rPr dirty="0"/>
              <a:t> </a:t>
            </a:r>
            <a:r>
              <a:rPr dirty="0" err="1"/>
              <a:t>conteúdo</a:t>
            </a:r>
            <a:r>
              <a:rPr dirty="0"/>
              <a:t> de </a:t>
            </a:r>
            <a:r>
              <a:rPr dirty="0" err="1"/>
              <a:t>interesse</a:t>
            </a:r>
            <a:r>
              <a:rPr dirty="0"/>
              <a:t> </a:t>
            </a:r>
            <a:r>
              <a:rPr dirty="0" err="1"/>
              <a:t>público</a:t>
            </a:r>
            <a:r>
              <a:rPr dirty="0"/>
              <a:t> </a:t>
            </a:r>
            <a:endParaRPr lang="pt-BR" dirty="0" smtClean="0"/>
          </a:p>
          <a:p>
            <a:pPr algn="ctr">
              <a:defRPr sz="1050" b="1">
                <a:solidFill>
                  <a:srgbClr val="141C2D"/>
                </a:solidFill>
                <a:latin typeface="Aptos"/>
              </a:defRPr>
            </a:pPr>
            <a:r>
              <a:rPr dirty="0" smtClean="0"/>
              <a:t>dos </a:t>
            </a:r>
            <a:r>
              <a:rPr dirty="0"/>
              <a:t>dados </a:t>
            </a:r>
            <a:r>
              <a:rPr dirty="0" err="1"/>
              <a:t>pessoais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agregam</a:t>
            </a:r>
            <a:r>
              <a:rPr dirty="0"/>
              <a:t> </a:t>
            </a:r>
            <a:r>
              <a:rPr dirty="0" err="1"/>
              <a:t>controle</a:t>
            </a:r>
            <a:r>
              <a:rPr dirty="0"/>
              <a:t> social.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4238</Words>
  <Application>Microsoft Office PowerPoint</Application>
  <PresentationFormat>Apresentação na tela (16:9)</PresentationFormat>
  <Paragraphs>451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devaldojr</cp:lastModifiedBy>
  <cp:revision>15</cp:revision>
  <dcterms:created xsi:type="dcterms:W3CDTF">2013-01-27T09:14:16Z</dcterms:created>
  <dcterms:modified xsi:type="dcterms:W3CDTF">2026-06-24T17:00:44Z</dcterms:modified>
  <cp:category/>
</cp:coreProperties>
</file>